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67" r:id="rId5"/>
    <p:sldId id="257" r:id="rId6"/>
    <p:sldId id="272" r:id="rId7"/>
    <p:sldId id="273" r:id="rId8"/>
    <p:sldId id="343" r:id="rId9"/>
    <p:sldId id="344" r:id="rId10"/>
    <p:sldId id="345" r:id="rId11"/>
    <p:sldId id="346" r:id="rId12"/>
    <p:sldId id="347" r:id="rId13"/>
    <p:sldId id="348" r:id="rId14"/>
    <p:sldId id="349" r:id="rId15"/>
    <p:sldId id="350" r:id="rId16"/>
    <p:sldId id="351" r:id="rId17"/>
    <p:sldId id="352" r:id="rId18"/>
    <p:sldId id="356" r:id="rId19"/>
    <p:sldId id="353" r:id="rId20"/>
    <p:sldId id="354" r:id="rId21"/>
    <p:sldId id="355" r:id="rId22"/>
    <p:sldId id="357" r:id="rId23"/>
    <p:sldId id="359" r:id="rId24"/>
    <p:sldId id="358" r:id="rId25"/>
    <p:sldId id="342" r:id="rId26"/>
    <p:sldId id="268"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990B2"/>
    <a:srgbClr val="4DC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6357" autoAdjust="0"/>
  </p:normalViewPr>
  <p:slideViewPr>
    <p:cSldViewPr snapToGrid="0">
      <p:cViewPr varScale="1">
        <p:scale>
          <a:sx n="110" d="100"/>
          <a:sy n="110" d="100"/>
        </p:scale>
        <p:origin x="576"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3D4641E-CC14-4173-8A11-BC9318146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8972976-6F8E-40E8-846B-6467820A12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F7AB39-75F2-4C08-A784-DC1A5AEF4D79}" type="datetimeFigureOut">
              <a:rPr lang="nl-NL" smtClean="0"/>
              <a:t>17-1-2020</a:t>
            </a:fld>
            <a:endParaRPr lang="nl-NL"/>
          </a:p>
        </p:txBody>
      </p:sp>
      <p:sp>
        <p:nvSpPr>
          <p:cNvPr id="4" name="Tijdelijke aanduiding voor voettekst 3">
            <a:extLst>
              <a:ext uri="{FF2B5EF4-FFF2-40B4-BE49-F238E27FC236}">
                <a16:creationId xmlns:a16="http://schemas.microsoft.com/office/drawing/2014/main" id="{C45E938A-6304-4AE5-9572-A11291CEEE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456D5A6-0BC8-44C0-923E-29241B4357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EF1183-85CF-4748-8C25-033661CB0C29}" type="slidenum">
              <a:rPr lang="nl-NL" smtClean="0"/>
              <a:t>‹nr.›</a:t>
            </a:fld>
            <a:endParaRPr lang="nl-NL"/>
          </a:p>
        </p:txBody>
      </p:sp>
    </p:spTree>
    <p:extLst>
      <p:ext uri="{BB962C8B-B14F-4D97-AF65-F5344CB8AC3E}">
        <p14:creationId xmlns:p14="http://schemas.microsoft.com/office/powerpoint/2010/main" val="650820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9D0DF-AD5B-4AD1-B3D1-2D25C4B42325}" type="datetimeFigureOut">
              <a:rPr lang="de-DE" smtClean="0"/>
              <a:t>17.01.2020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71BB8-2753-4666-B73F-E3DF35D96F96}" type="slidenum">
              <a:rPr lang="de-DE" smtClean="0"/>
              <a:t>‹nr.›</a:t>
            </a:fld>
            <a:endParaRPr lang="de-DE"/>
          </a:p>
        </p:txBody>
      </p:sp>
    </p:spTree>
    <p:extLst>
      <p:ext uri="{BB962C8B-B14F-4D97-AF65-F5344CB8AC3E}">
        <p14:creationId xmlns:p14="http://schemas.microsoft.com/office/powerpoint/2010/main" val="10946565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3424844" y="5215836"/>
            <a:ext cx="8535167" cy="883286"/>
          </a:xfrm>
        </p:spPr>
        <p:txBody>
          <a:bodyPr anchor="b"/>
          <a:lstStyle>
            <a:lvl1pPr algn="ctr">
              <a:defRPr sz="6000"/>
            </a:lvl1pPr>
          </a:lstStyle>
          <a:p>
            <a:r>
              <a:rPr lang="de-DE" dirty="0"/>
              <a:t>Title</a:t>
            </a:r>
          </a:p>
        </p:txBody>
      </p:sp>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1" name="8 Imagen">
            <a:extLst>
              <a:ext uri="{FF2B5EF4-FFF2-40B4-BE49-F238E27FC236}">
                <a16:creationId xmlns:a16="http://schemas.microsoft.com/office/drawing/2014/main" id="{B925FB85-E3B5-4921-AE2F-B83431F66A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989" y="5657479"/>
            <a:ext cx="2857500" cy="774700"/>
          </a:xfrm>
          <a:prstGeom prst="rect">
            <a:avLst/>
          </a:prstGeom>
        </p:spPr>
      </p:pic>
      <p:pic>
        <p:nvPicPr>
          <p:cNvPr id="12" name="6 Imagen">
            <a:extLst>
              <a:ext uri="{FF2B5EF4-FFF2-40B4-BE49-F238E27FC236}">
                <a16:creationId xmlns:a16="http://schemas.microsoft.com/office/drawing/2014/main" id="{E461E036-9CA4-4DED-9E03-36F1FF70C9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11" y="4653114"/>
            <a:ext cx="3183147" cy="909239"/>
          </a:xfrm>
          <a:prstGeom prst="rect">
            <a:avLst/>
          </a:prstGeom>
        </p:spPr>
      </p:pic>
      <p:sp>
        <p:nvSpPr>
          <p:cNvPr id="13" name="Tekstvak 4">
            <a:extLst>
              <a:ext uri="{FF2B5EF4-FFF2-40B4-BE49-F238E27FC236}">
                <a16:creationId xmlns:a16="http://schemas.microsoft.com/office/drawing/2014/main" id="{DE650325-377C-4F1E-B05F-C44E5AC82F93}"/>
              </a:ext>
            </a:extLst>
          </p:cNvPr>
          <p:cNvSpPr txBox="1"/>
          <p:nvPr userDrawn="1"/>
        </p:nvSpPr>
        <p:spPr>
          <a:xfrm>
            <a:off x="214737" y="6378598"/>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Tree>
    <p:extLst>
      <p:ext uri="{BB962C8B-B14F-4D97-AF65-F5344CB8AC3E}">
        <p14:creationId xmlns:p14="http://schemas.microsoft.com/office/powerpoint/2010/main" val="169787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Zwischen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2306974"/>
            <a:ext cx="12192000" cy="4551026"/>
          </a:xfrm>
          <a:prstGeom prst="rect">
            <a:avLst/>
          </a:prstGeom>
        </p:spPr>
      </p:pic>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248528" y="863629"/>
            <a:ext cx="11694944" cy="883286"/>
          </a:xfrm>
        </p:spPr>
        <p:txBody>
          <a:bodyPr anchor="b"/>
          <a:lstStyle>
            <a:lvl1pPr algn="ctr">
              <a:defRPr sz="6000"/>
            </a:lvl1pPr>
          </a:lstStyle>
          <a:p>
            <a:r>
              <a:rPr lang="de-DE" dirty="0"/>
              <a:t>2nd title</a:t>
            </a:r>
          </a:p>
        </p:txBody>
      </p:sp>
      <p:sp>
        <p:nvSpPr>
          <p:cNvPr id="16" name="Sechseck 15">
            <a:extLst>
              <a:ext uri="{FF2B5EF4-FFF2-40B4-BE49-F238E27FC236}">
                <a16:creationId xmlns:a16="http://schemas.microsoft.com/office/drawing/2014/main" id="{BED1565E-1819-4ACF-BA2D-14E8C55435D5}"/>
              </a:ext>
            </a:extLst>
          </p:cNvPr>
          <p:cNvSpPr/>
          <p:nvPr userDrawn="1"/>
        </p:nvSpPr>
        <p:spPr>
          <a:xfrm>
            <a:off x="11467008" y="6233434"/>
            <a:ext cx="516037" cy="444860"/>
          </a:xfrm>
          <a:prstGeom prst="hexagon">
            <a:avLst/>
          </a:prstGeom>
          <a:solidFill>
            <a:schemeClr val="bg1">
              <a:alpha val="89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72CC7B92-0C92-44A8-AD29-C36EB64A3C7D}"/>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pic>
        <p:nvPicPr>
          <p:cNvPr id="8" name="Grafik 7">
            <a:extLst>
              <a:ext uri="{FF2B5EF4-FFF2-40B4-BE49-F238E27FC236}">
                <a16:creationId xmlns:a16="http://schemas.microsoft.com/office/drawing/2014/main" id="{4E9A0869-B158-4B00-A3C7-7B6592650F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0" y="0"/>
            <a:ext cx="12192000" cy="303570"/>
          </a:xfrm>
          <a:prstGeom prst="rect">
            <a:avLst/>
          </a:prstGeom>
        </p:spPr>
      </p:pic>
    </p:spTree>
    <p:extLst>
      <p:ext uri="{BB962C8B-B14F-4D97-AF65-F5344CB8AC3E}">
        <p14:creationId xmlns:p14="http://schemas.microsoft.com/office/powerpoint/2010/main" val="274396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 Inhalt durchgehen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1"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Sechseck 11">
            <a:extLst>
              <a:ext uri="{FF2B5EF4-FFF2-40B4-BE49-F238E27FC236}">
                <a16:creationId xmlns:a16="http://schemas.microsoft.com/office/drawing/2014/main" id="{D85E44FF-78B1-4EF6-8696-0659B1C5CCE8}"/>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6">
            <a:extLst>
              <a:ext uri="{FF2B5EF4-FFF2-40B4-BE49-F238E27FC236}">
                <a16:creationId xmlns:a16="http://schemas.microsoft.com/office/drawing/2014/main" id="{E429462C-4436-44E9-BDAA-18EA67849876}"/>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56073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 Inhalt durchgehend 2spalti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2"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Sechseck 10">
            <a:extLst>
              <a:ext uri="{FF2B5EF4-FFF2-40B4-BE49-F238E27FC236}">
                <a16:creationId xmlns:a16="http://schemas.microsoft.com/office/drawing/2014/main" id="{BCB9A970-8954-4C1E-ABB8-F1CFBFD1C16A}"/>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3C26F0D8-E363-49B5-8426-7458C0F7764F}"/>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410936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66648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Zwei Inhalte quer">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11728021" cy="2763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231989" y="4722899"/>
            <a:ext cx="11728021" cy="14540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4408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lvl1pPr marL="0" indent="0">
              <a:buNone/>
              <a:defRPr/>
            </a:lvl1pPr>
          </a:lstStyle>
          <a:p>
            <a:pPr lvl="0"/>
            <a:endParaRPr lang="de-DE" dirty="0"/>
          </a:p>
        </p:txBody>
      </p:sp>
      <p:sp>
        <p:nvSpPr>
          <p:cNvPr id="11" name="Sechseck 10">
            <a:extLst>
              <a:ext uri="{FF2B5EF4-FFF2-40B4-BE49-F238E27FC236}">
                <a16:creationId xmlns:a16="http://schemas.microsoft.com/office/drawing/2014/main" id="{C7CD881E-85C9-4802-8D5E-4382734B1D70}"/>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FD81CF3E-D81F-4D43-B1BB-F41B59809D68}"/>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1364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E452442-15D9-4419-BE00-DFBD9BC70D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59B3608C-A7F5-4E7F-9278-94B3643A17B5}"/>
              </a:ext>
            </a:extLst>
          </p:cNvPr>
          <p:cNvSpPr>
            <a:spLocks noGrp="1"/>
          </p:cNvSpPr>
          <p:nvPr>
            <p:ph type="title"/>
          </p:nvPr>
        </p:nvSpPr>
        <p:spPr>
          <a:xfrm>
            <a:off x="231990" y="236625"/>
            <a:ext cx="11728020" cy="1454064"/>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4A5A42D6-504E-46B0-B788-A932F1AE0193}"/>
              </a:ext>
            </a:extLst>
          </p:cNvPr>
          <p:cNvSpPr>
            <a:spLocks noGrp="1"/>
          </p:cNvSpPr>
          <p:nvPr>
            <p:ph type="body" idx="1"/>
          </p:nvPr>
        </p:nvSpPr>
        <p:spPr>
          <a:xfrm>
            <a:off x="231990" y="1681163"/>
            <a:ext cx="57655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5B9BEC33-AE56-4556-AF5A-51549FF03EC8}"/>
              </a:ext>
            </a:extLst>
          </p:cNvPr>
          <p:cNvSpPr>
            <a:spLocks noGrp="1"/>
          </p:cNvSpPr>
          <p:nvPr>
            <p:ph sz="half" idx="2"/>
          </p:nvPr>
        </p:nvSpPr>
        <p:spPr>
          <a:xfrm>
            <a:off x="231990" y="2505075"/>
            <a:ext cx="5765586"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3F08E0E-F31C-427F-800C-71E01A0BA37E}"/>
              </a:ext>
            </a:extLst>
          </p:cNvPr>
          <p:cNvSpPr>
            <a:spLocks noGrp="1"/>
          </p:cNvSpPr>
          <p:nvPr>
            <p:ph type="body" sz="quarter" idx="3"/>
          </p:nvPr>
        </p:nvSpPr>
        <p:spPr>
          <a:xfrm>
            <a:off x="6172200" y="1681163"/>
            <a:ext cx="57878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1EA175-A37F-47D8-A464-154EB040C45F}"/>
              </a:ext>
            </a:extLst>
          </p:cNvPr>
          <p:cNvSpPr>
            <a:spLocks noGrp="1"/>
          </p:cNvSpPr>
          <p:nvPr>
            <p:ph sz="quarter" idx="4"/>
          </p:nvPr>
        </p:nvSpPr>
        <p:spPr>
          <a:xfrm>
            <a:off x="6172199" y="2505075"/>
            <a:ext cx="578780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Sechseck 15">
            <a:extLst>
              <a:ext uri="{FF2B5EF4-FFF2-40B4-BE49-F238E27FC236}">
                <a16:creationId xmlns:a16="http://schemas.microsoft.com/office/drawing/2014/main" id="{33DDD785-5895-4CC5-B437-1E583D3ACA25}"/>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A0C8B531-1797-4EDC-8A24-CB021C2F074C}"/>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69103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nd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0" name="7 Marcador de contenido">
            <a:extLst>
              <a:ext uri="{FF2B5EF4-FFF2-40B4-BE49-F238E27FC236}">
                <a16:creationId xmlns:a16="http://schemas.microsoft.com/office/drawing/2014/main" id="{544B6362-35D1-4DF6-870B-43931F121B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5074" y="4686815"/>
            <a:ext cx="8887189" cy="884733"/>
          </a:xfrm>
          <a:prstGeom prst="rect">
            <a:avLst/>
          </a:prstGeom>
        </p:spPr>
      </p:pic>
      <p:sp>
        <p:nvSpPr>
          <p:cNvPr id="14" name="Tekstvak 5">
            <a:extLst>
              <a:ext uri="{FF2B5EF4-FFF2-40B4-BE49-F238E27FC236}">
                <a16:creationId xmlns:a16="http://schemas.microsoft.com/office/drawing/2014/main" id="{1CD7F2CA-1C92-4428-9366-7D5CEE032762}"/>
              </a:ext>
            </a:extLst>
          </p:cNvPr>
          <p:cNvSpPr txBox="1"/>
          <p:nvPr userDrawn="1"/>
        </p:nvSpPr>
        <p:spPr>
          <a:xfrm>
            <a:off x="3239017" y="5696068"/>
            <a:ext cx="8739301" cy="830997"/>
          </a:xfrm>
          <a:prstGeom prst="rect">
            <a:avLst/>
          </a:prstGeom>
          <a:noFill/>
        </p:spPr>
        <p:txBody>
          <a:bodyPr wrap="square" rtlCol="0">
            <a:spAutoFit/>
          </a:bodyPr>
          <a:lstStyle/>
          <a:p>
            <a:pPr algn="just"/>
            <a:r>
              <a:rPr lang="nl-NL" sz="1600" dirty="0">
                <a:latin typeface="Franklin Gothic Book" panose="020B0503020102020204" pitchFamily="34"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15" name="8 Imagen">
            <a:extLst>
              <a:ext uri="{FF2B5EF4-FFF2-40B4-BE49-F238E27FC236}">
                <a16:creationId xmlns:a16="http://schemas.microsoft.com/office/drawing/2014/main" id="{4FF2A40D-F572-48E1-9128-73A181CF3A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9" y="5752365"/>
            <a:ext cx="2857500" cy="774700"/>
          </a:xfrm>
          <a:prstGeom prst="rect">
            <a:avLst/>
          </a:prstGeom>
        </p:spPr>
      </p:pic>
      <p:pic>
        <p:nvPicPr>
          <p:cNvPr id="16" name="6 Imagen">
            <a:extLst>
              <a:ext uri="{FF2B5EF4-FFF2-40B4-BE49-F238E27FC236}">
                <a16:creationId xmlns:a16="http://schemas.microsoft.com/office/drawing/2014/main" id="{F6A980D9-431E-44D4-9C80-92B5B1D0D3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11" y="4661740"/>
            <a:ext cx="3183147" cy="909239"/>
          </a:xfrm>
          <a:prstGeom prst="rect">
            <a:avLst/>
          </a:prstGeom>
        </p:spPr>
      </p:pic>
      <p:sp>
        <p:nvSpPr>
          <p:cNvPr id="17" name="Tekstvak 4">
            <a:extLst>
              <a:ext uri="{FF2B5EF4-FFF2-40B4-BE49-F238E27FC236}">
                <a16:creationId xmlns:a16="http://schemas.microsoft.com/office/drawing/2014/main" id="{C72A1ABE-359A-42B6-B195-CD55DB046637}"/>
              </a:ext>
            </a:extLst>
          </p:cNvPr>
          <p:cNvSpPr txBox="1"/>
          <p:nvPr userDrawn="1"/>
        </p:nvSpPr>
        <p:spPr>
          <a:xfrm>
            <a:off x="214737" y="6473484"/>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
        <p:nvSpPr>
          <p:cNvPr id="18" name="Foliennummernplatzhalter 6">
            <a:extLst>
              <a:ext uri="{FF2B5EF4-FFF2-40B4-BE49-F238E27FC236}">
                <a16:creationId xmlns:a16="http://schemas.microsoft.com/office/drawing/2014/main" id="{C840B92A-3A6F-4D81-836E-EC8CC047E4A4}"/>
              </a:ext>
            </a:extLst>
          </p:cNvPr>
          <p:cNvSpPr>
            <a:spLocks noGrp="1"/>
          </p:cNvSpPr>
          <p:nvPr>
            <p:ph type="sldNum" sz="quarter" idx="12"/>
          </p:nvPr>
        </p:nvSpPr>
        <p:spPr>
          <a:xfrm>
            <a:off x="11505441" y="6469022"/>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4870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2E40A4-E90F-4DBD-8501-88B816E1DC5F}"/>
              </a:ext>
            </a:extLst>
          </p:cNvPr>
          <p:cNvSpPr>
            <a:spLocks noGrp="1"/>
          </p:cNvSpPr>
          <p:nvPr>
            <p:ph type="title"/>
          </p:nvPr>
        </p:nvSpPr>
        <p:spPr>
          <a:xfrm>
            <a:off x="231989" y="236625"/>
            <a:ext cx="11728022" cy="1454064"/>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FA21D4BC-6420-4567-9DC8-1CA432E78FB2}"/>
              </a:ext>
            </a:extLst>
          </p:cNvPr>
          <p:cNvSpPr>
            <a:spLocks noGrp="1"/>
          </p:cNvSpPr>
          <p:nvPr>
            <p:ph type="body" idx="1"/>
          </p:nvPr>
        </p:nvSpPr>
        <p:spPr>
          <a:xfrm>
            <a:off x="231989" y="1825625"/>
            <a:ext cx="11728022"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92FEC8A-E20B-434C-80B6-5EF5B88EA66D}"/>
              </a:ext>
            </a:extLst>
          </p:cNvPr>
          <p:cNvSpPr>
            <a:spLocks noGrp="1"/>
          </p:cNvSpPr>
          <p:nvPr>
            <p:ph type="sldNum" sz="quarter" idx="4"/>
          </p:nvPr>
        </p:nvSpPr>
        <p:spPr>
          <a:xfrm>
            <a:off x="11488189" y="6256251"/>
            <a:ext cx="471822"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Book" panose="020B0503020102020204" pitchFamily="34" charset="0"/>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138939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9" r:id="rId4"/>
    <p:sldLayoutId id="2147483652" r:id="rId5"/>
    <p:sldLayoutId id="2147483663" r:id="rId6"/>
    <p:sldLayoutId id="2147483658" r:id="rId7"/>
    <p:sldLayoutId id="2147483653" r:id="rId8"/>
    <p:sldLayoutId id="2147483662"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dial.de/en/dialux-desktop/download/"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Hy6AemgOlKY"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fo-oxio7j6Y" TargetMode="External"/><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hyperlink" Target="https://www.youtube.com/watch?v=incIAPjQKMI"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B18B4-CBF3-4090-A3F9-6F21AE9DC9F5}"/>
              </a:ext>
            </a:extLst>
          </p:cNvPr>
          <p:cNvSpPr>
            <a:spLocks noGrp="1"/>
          </p:cNvSpPr>
          <p:nvPr>
            <p:ph type="ctrTitle"/>
          </p:nvPr>
        </p:nvSpPr>
        <p:spPr/>
        <p:txBody>
          <a:bodyPr>
            <a:normAutofit fontScale="90000"/>
          </a:bodyPr>
          <a:lstStyle/>
          <a:p>
            <a:r>
              <a:rPr lang="de-DE" dirty="0" err="1"/>
              <a:t>Lighting</a:t>
            </a:r>
            <a:endParaRPr lang="de-DE" dirty="0"/>
          </a:p>
        </p:txBody>
      </p:sp>
    </p:spTree>
    <p:extLst>
      <p:ext uri="{BB962C8B-B14F-4D97-AF65-F5344CB8AC3E}">
        <p14:creationId xmlns:p14="http://schemas.microsoft.com/office/powerpoint/2010/main" val="24615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33A3B-AE56-4459-AC06-8149191F0E29}"/>
              </a:ext>
            </a:extLst>
          </p:cNvPr>
          <p:cNvSpPr>
            <a:spLocks noGrp="1"/>
          </p:cNvSpPr>
          <p:nvPr>
            <p:ph type="title"/>
          </p:nvPr>
        </p:nvSpPr>
        <p:spPr/>
        <p:txBody>
          <a:bodyPr/>
          <a:lstStyle/>
          <a:p>
            <a:r>
              <a:rPr lang="nl-NL" dirty="0"/>
              <a:t>5.0 Voorbeeld: lichtberekening op papier 4-5</a:t>
            </a:r>
          </a:p>
        </p:txBody>
      </p:sp>
      <p:pic>
        <p:nvPicPr>
          <p:cNvPr id="5" name="Tijdelijke aanduiding voor inhoud 4">
            <a:extLst>
              <a:ext uri="{FF2B5EF4-FFF2-40B4-BE49-F238E27FC236}">
                <a16:creationId xmlns:a16="http://schemas.microsoft.com/office/drawing/2014/main" id="{FF2BF4C5-95C9-4E05-B878-511E7BFE6D38}"/>
              </a:ext>
            </a:extLst>
          </p:cNvPr>
          <p:cNvPicPr>
            <a:picLocks noGrp="1" noChangeAspect="1"/>
          </p:cNvPicPr>
          <p:nvPr>
            <p:ph idx="1"/>
          </p:nvPr>
        </p:nvPicPr>
        <p:blipFill>
          <a:blip r:embed="rId2"/>
          <a:stretch>
            <a:fillRect/>
          </a:stretch>
        </p:blipFill>
        <p:spPr>
          <a:xfrm>
            <a:off x="328916" y="2043112"/>
            <a:ext cx="11328231" cy="3754573"/>
          </a:xfrm>
          <a:prstGeom prst="rect">
            <a:avLst/>
          </a:prstGeom>
          <a:ln>
            <a:noFill/>
          </a:ln>
          <a:effectLst>
            <a:outerShdw blurRad="190500" algn="tl" rotWithShape="0">
              <a:srgbClr val="000000">
                <a:alpha val="70000"/>
              </a:srgbClr>
            </a:outerShdw>
          </a:effectLst>
        </p:spPr>
      </p:pic>
      <p:sp>
        <p:nvSpPr>
          <p:cNvPr id="4" name="Tijdelijke aanduiding voor dianummer 3">
            <a:extLst>
              <a:ext uri="{FF2B5EF4-FFF2-40B4-BE49-F238E27FC236}">
                <a16:creationId xmlns:a16="http://schemas.microsoft.com/office/drawing/2014/main" id="{0E42D236-12ED-4825-92A2-98D170354421}"/>
              </a:ext>
            </a:extLst>
          </p:cNvPr>
          <p:cNvSpPr>
            <a:spLocks noGrp="1"/>
          </p:cNvSpPr>
          <p:nvPr>
            <p:ph type="sldNum" sz="quarter" idx="12"/>
          </p:nvPr>
        </p:nvSpPr>
        <p:spPr/>
        <p:txBody>
          <a:bodyPr/>
          <a:lstStyle/>
          <a:p>
            <a:fld id="{633BDA97-E250-46D3-B602-CD2A4F0CDE63}" type="slidenum">
              <a:rPr lang="de-DE" smtClean="0"/>
              <a:pPr/>
              <a:t>10</a:t>
            </a:fld>
            <a:endParaRPr lang="de-DE" dirty="0"/>
          </a:p>
        </p:txBody>
      </p:sp>
      <p:pic>
        <p:nvPicPr>
          <p:cNvPr id="6" name="Afbeelding 5">
            <a:extLst>
              <a:ext uri="{FF2B5EF4-FFF2-40B4-BE49-F238E27FC236}">
                <a16:creationId xmlns:a16="http://schemas.microsoft.com/office/drawing/2014/main" id="{C87E2B02-3E24-4349-B167-79691F0EE214}"/>
              </a:ext>
            </a:extLst>
          </p:cNvPr>
          <p:cNvPicPr>
            <a:picLocks noChangeAspect="1"/>
          </p:cNvPicPr>
          <p:nvPr/>
        </p:nvPicPr>
        <p:blipFill>
          <a:blip r:embed="rId3"/>
          <a:stretch>
            <a:fillRect/>
          </a:stretch>
        </p:blipFill>
        <p:spPr>
          <a:xfrm>
            <a:off x="647700" y="2558442"/>
            <a:ext cx="3594099" cy="18008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9460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B55E5F-18F1-4D47-8FB9-ADEF61AE2BC6}"/>
              </a:ext>
            </a:extLst>
          </p:cNvPr>
          <p:cNvSpPr>
            <a:spLocks noGrp="1"/>
          </p:cNvSpPr>
          <p:nvPr>
            <p:ph type="title"/>
          </p:nvPr>
        </p:nvSpPr>
        <p:spPr/>
        <p:txBody>
          <a:bodyPr/>
          <a:lstStyle/>
          <a:p>
            <a:r>
              <a:rPr lang="nl-NL" dirty="0"/>
              <a:t>5.0 Voorbeeld: lichtberekening op papier 5-5</a:t>
            </a:r>
          </a:p>
        </p:txBody>
      </p:sp>
      <p:pic>
        <p:nvPicPr>
          <p:cNvPr id="5" name="Tijdelijke aanduiding voor inhoud 4">
            <a:extLst>
              <a:ext uri="{FF2B5EF4-FFF2-40B4-BE49-F238E27FC236}">
                <a16:creationId xmlns:a16="http://schemas.microsoft.com/office/drawing/2014/main" id="{B4ED99E7-EFF2-4628-BBAC-D7CC6E323B5F}"/>
              </a:ext>
            </a:extLst>
          </p:cNvPr>
          <p:cNvPicPr>
            <a:picLocks noGrp="1" noChangeAspect="1"/>
          </p:cNvPicPr>
          <p:nvPr>
            <p:ph idx="1"/>
          </p:nvPr>
        </p:nvPicPr>
        <p:blipFill>
          <a:blip r:embed="rId2"/>
          <a:stretch>
            <a:fillRect/>
          </a:stretch>
        </p:blipFill>
        <p:spPr>
          <a:xfrm>
            <a:off x="338440" y="1690689"/>
            <a:ext cx="11356581" cy="2813217"/>
          </a:xfrm>
          <a:prstGeom prst="rect">
            <a:avLst/>
          </a:prstGeom>
          <a:ln>
            <a:noFill/>
          </a:ln>
          <a:effectLst>
            <a:outerShdw blurRad="190500" algn="tl" rotWithShape="0">
              <a:srgbClr val="000000">
                <a:alpha val="70000"/>
              </a:srgbClr>
            </a:outerShdw>
          </a:effectLst>
        </p:spPr>
      </p:pic>
      <p:sp>
        <p:nvSpPr>
          <p:cNvPr id="4" name="Tijdelijke aanduiding voor dianummer 3">
            <a:extLst>
              <a:ext uri="{FF2B5EF4-FFF2-40B4-BE49-F238E27FC236}">
                <a16:creationId xmlns:a16="http://schemas.microsoft.com/office/drawing/2014/main" id="{A69AC5BE-59F1-452A-A5F8-16954772D270}"/>
              </a:ext>
            </a:extLst>
          </p:cNvPr>
          <p:cNvSpPr>
            <a:spLocks noGrp="1"/>
          </p:cNvSpPr>
          <p:nvPr>
            <p:ph type="sldNum" sz="quarter" idx="12"/>
          </p:nvPr>
        </p:nvSpPr>
        <p:spPr/>
        <p:txBody>
          <a:bodyPr/>
          <a:lstStyle/>
          <a:p>
            <a:fld id="{633BDA97-E250-46D3-B602-CD2A4F0CDE63}" type="slidenum">
              <a:rPr lang="de-DE" smtClean="0"/>
              <a:pPr/>
              <a:t>11</a:t>
            </a:fld>
            <a:endParaRPr lang="de-DE" dirty="0"/>
          </a:p>
        </p:txBody>
      </p:sp>
      <p:pic>
        <p:nvPicPr>
          <p:cNvPr id="7" name="Afbeelding 6">
            <a:extLst>
              <a:ext uri="{FF2B5EF4-FFF2-40B4-BE49-F238E27FC236}">
                <a16:creationId xmlns:a16="http://schemas.microsoft.com/office/drawing/2014/main" id="{011A85DA-9D41-4144-848E-229FEF9E345A}"/>
              </a:ext>
            </a:extLst>
          </p:cNvPr>
          <p:cNvPicPr>
            <a:picLocks noChangeAspect="1"/>
          </p:cNvPicPr>
          <p:nvPr/>
        </p:nvPicPr>
        <p:blipFill>
          <a:blip r:embed="rId3"/>
          <a:stretch>
            <a:fillRect/>
          </a:stretch>
        </p:blipFill>
        <p:spPr>
          <a:xfrm>
            <a:off x="8100922" y="4637964"/>
            <a:ext cx="3594099" cy="18008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94624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87C9F-C7AA-4715-8407-A5EE81789B1E}"/>
              </a:ext>
            </a:extLst>
          </p:cNvPr>
          <p:cNvSpPr>
            <a:spLocks noGrp="1"/>
          </p:cNvSpPr>
          <p:nvPr>
            <p:ph type="title"/>
          </p:nvPr>
        </p:nvSpPr>
        <p:spPr/>
        <p:txBody>
          <a:bodyPr/>
          <a:lstStyle/>
          <a:p>
            <a:r>
              <a:rPr lang="nl-NL" dirty="0"/>
              <a:t>5.0 Resultaat</a:t>
            </a:r>
          </a:p>
        </p:txBody>
      </p:sp>
      <p:pic>
        <p:nvPicPr>
          <p:cNvPr id="5" name="Tijdelijke aanduiding voor inhoud 4">
            <a:extLst>
              <a:ext uri="{FF2B5EF4-FFF2-40B4-BE49-F238E27FC236}">
                <a16:creationId xmlns:a16="http://schemas.microsoft.com/office/drawing/2014/main" id="{EC949D28-8EBD-490B-A4C5-2D359F1430F3}"/>
              </a:ext>
            </a:extLst>
          </p:cNvPr>
          <p:cNvPicPr>
            <a:picLocks noGrp="1" noChangeAspect="1"/>
          </p:cNvPicPr>
          <p:nvPr>
            <p:ph idx="1"/>
          </p:nvPr>
        </p:nvPicPr>
        <p:blipFill>
          <a:blip r:embed="rId2"/>
          <a:stretch>
            <a:fillRect/>
          </a:stretch>
        </p:blipFill>
        <p:spPr>
          <a:xfrm>
            <a:off x="6885814" y="236624"/>
            <a:ext cx="4838286" cy="5977227"/>
          </a:xfrm>
          <a:prstGeom prst="rect">
            <a:avLst/>
          </a:prstGeom>
          <a:ln>
            <a:noFill/>
          </a:ln>
          <a:effectLst>
            <a:outerShdw blurRad="190500" algn="tl" rotWithShape="0">
              <a:srgbClr val="000000">
                <a:alpha val="70000"/>
              </a:srgbClr>
            </a:outerShdw>
          </a:effectLst>
        </p:spPr>
      </p:pic>
      <p:sp>
        <p:nvSpPr>
          <p:cNvPr id="4" name="Tijdelijke aanduiding voor dianummer 3">
            <a:extLst>
              <a:ext uri="{FF2B5EF4-FFF2-40B4-BE49-F238E27FC236}">
                <a16:creationId xmlns:a16="http://schemas.microsoft.com/office/drawing/2014/main" id="{977D0EC1-80B4-4AFD-87EF-FCA476086B5E}"/>
              </a:ext>
            </a:extLst>
          </p:cNvPr>
          <p:cNvSpPr>
            <a:spLocks noGrp="1"/>
          </p:cNvSpPr>
          <p:nvPr>
            <p:ph type="sldNum" sz="quarter" idx="12"/>
          </p:nvPr>
        </p:nvSpPr>
        <p:spPr/>
        <p:txBody>
          <a:bodyPr/>
          <a:lstStyle/>
          <a:p>
            <a:fld id="{633BDA97-E250-46D3-B602-CD2A4F0CDE63}" type="slidenum">
              <a:rPr lang="de-DE" smtClean="0"/>
              <a:pPr/>
              <a:t>12</a:t>
            </a:fld>
            <a:endParaRPr lang="de-DE" dirty="0"/>
          </a:p>
        </p:txBody>
      </p:sp>
      <p:pic>
        <p:nvPicPr>
          <p:cNvPr id="6" name="Afbeelding 5">
            <a:extLst>
              <a:ext uri="{FF2B5EF4-FFF2-40B4-BE49-F238E27FC236}">
                <a16:creationId xmlns:a16="http://schemas.microsoft.com/office/drawing/2014/main" id="{B36DEC90-C812-40C8-A0CE-8603A3873048}"/>
              </a:ext>
            </a:extLst>
          </p:cNvPr>
          <p:cNvPicPr>
            <a:picLocks noChangeAspect="1"/>
          </p:cNvPicPr>
          <p:nvPr/>
        </p:nvPicPr>
        <p:blipFill>
          <a:blip r:embed="rId3"/>
          <a:stretch>
            <a:fillRect/>
          </a:stretch>
        </p:blipFill>
        <p:spPr>
          <a:xfrm>
            <a:off x="369649" y="4566411"/>
            <a:ext cx="6054253" cy="1407081"/>
          </a:xfrm>
          <a:prstGeom prst="rect">
            <a:avLst/>
          </a:prstGeom>
          <a:ln w="228600" cap="sq" cmpd="thickThin">
            <a:solidFill>
              <a:srgbClr val="0000FF"/>
            </a:solidFill>
            <a:prstDash val="solid"/>
            <a:miter lim="800000"/>
          </a:ln>
          <a:effectLst>
            <a:innerShdw blurRad="76200">
              <a:srgbClr val="000000"/>
            </a:innerShdw>
          </a:effectLst>
        </p:spPr>
      </p:pic>
    </p:spTree>
    <p:extLst>
      <p:ext uri="{BB962C8B-B14F-4D97-AF65-F5344CB8AC3E}">
        <p14:creationId xmlns:p14="http://schemas.microsoft.com/office/powerpoint/2010/main" val="311991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1469FEE-6A99-44F6-88DC-49A16EF4CAFB}"/>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nl-NL" sz="6000" dirty="0">
                <a:solidFill>
                  <a:srgbClr val="FFFFFF"/>
                </a:solidFill>
                <a:latin typeface="+mj-lt"/>
              </a:rPr>
              <a:t>5.0 </a:t>
            </a:r>
            <a:r>
              <a:rPr lang="en-US" sz="6000" kern="1200" dirty="0" err="1">
                <a:solidFill>
                  <a:srgbClr val="FFFFFF"/>
                </a:solidFill>
                <a:latin typeface="+mj-lt"/>
                <a:ea typeface="+mj-ea"/>
                <a:cs typeface="+mj-cs"/>
              </a:rPr>
              <a:t>Opdracht</a:t>
            </a:r>
            <a:r>
              <a:rPr lang="en-US" sz="6000" kern="1200" dirty="0">
                <a:solidFill>
                  <a:srgbClr val="FFFFFF"/>
                </a:solidFill>
                <a:latin typeface="+mj-lt"/>
                <a:ea typeface="+mj-ea"/>
                <a:cs typeface="+mj-cs"/>
              </a:rPr>
              <a:t> 1</a:t>
            </a:r>
          </a:p>
        </p:txBody>
      </p:sp>
      <p:sp>
        <p:nvSpPr>
          <p:cNvPr id="4" name="Tijdelijke aanduiding voor dianummer 3">
            <a:extLst>
              <a:ext uri="{FF2B5EF4-FFF2-40B4-BE49-F238E27FC236}">
                <a16:creationId xmlns:a16="http://schemas.microsoft.com/office/drawing/2014/main" id="{D2584B81-539D-4A6D-BACD-88F2406D354C}"/>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lgn="r">
              <a:spcAft>
                <a:spcPts val="600"/>
              </a:spcAft>
            </a:pPr>
            <a:fld id="{633BDA97-E250-46D3-B602-CD2A4F0CDE63}" type="slidenum">
              <a:rPr lang="en-US" sz="1000">
                <a:solidFill>
                  <a:srgbClr val="898989"/>
                </a:solidFill>
                <a:latin typeface="+mn-lt"/>
              </a:rPr>
              <a:pPr algn="r">
                <a:spcAft>
                  <a:spcPts val="600"/>
                </a:spcAft>
              </a:pPr>
              <a:t>13</a:t>
            </a:fld>
            <a:endParaRPr lang="en-US" sz="1000">
              <a:solidFill>
                <a:srgbClr val="898989"/>
              </a:solidFill>
              <a:latin typeface="+mn-lt"/>
            </a:endParaRPr>
          </a:p>
        </p:txBody>
      </p:sp>
    </p:spTree>
    <p:extLst>
      <p:ext uri="{BB962C8B-B14F-4D97-AF65-F5344CB8AC3E}">
        <p14:creationId xmlns:p14="http://schemas.microsoft.com/office/powerpoint/2010/main" val="2120008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FC468-A8AA-4D20-A30C-586E4D790309}"/>
              </a:ext>
            </a:extLst>
          </p:cNvPr>
          <p:cNvSpPr>
            <a:spLocks noGrp="1"/>
          </p:cNvSpPr>
          <p:nvPr>
            <p:ph type="title"/>
          </p:nvPr>
        </p:nvSpPr>
        <p:spPr/>
        <p:txBody>
          <a:bodyPr/>
          <a:lstStyle/>
          <a:p>
            <a:r>
              <a:rPr lang="nl-NL" dirty="0"/>
              <a:t>5.0 Maak de volgende opgave</a:t>
            </a:r>
          </a:p>
        </p:txBody>
      </p:sp>
      <p:sp>
        <p:nvSpPr>
          <p:cNvPr id="3" name="Tijdelijke aanduiding voor inhoud 2">
            <a:extLst>
              <a:ext uri="{FF2B5EF4-FFF2-40B4-BE49-F238E27FC236}">
                <a16:creationId xmlns:a16="http://schemas.microsoft.com/office/drawing/2014/main" id="{FFF4EF9C-7230-4030-AA94-0ABA7BCA0E1B}"/>
              </a:ext>
            </a:extLst>
          </p:cNvPr>
          <p:cNvSpPr>
            <a:spLocks noGrp="1"/>
          </p:cNvSpPr>
          <p:nvPr>
            <p:ph idx="1"/>
          </p:nvPr>
        </p:nvSpPr>
        <p:spPr/>
        <p:txBody>
          <a:bodyPr/>
          <a:lstStyle/>
          <a:p>
            <a:r>
              <a:rPr lang="nl-NL" dirty="0"/>
              <a:t>Wordt uitgedeeld door de docent</a:t>
            </a:r>
          </a:p>
          <a:p>
            <a:pPr marL="0" indent="0">
              <a:buNone/>
            </a:pPr>
            <a:r>
              <a:rPr lang="nl-NL" dirty="0"/>
              <a:t>Gevraagd:</a:t>
            </a:r>
          </a:p>
          <a:p>
            <a:pPr marL="0" indent="0">
              <a:buNone/>
            </a:pPr>
            <a:r>
              <a:rPr lang="nl-NL" dirty="0"/>
              <a:t>	1. De lichtstroom van één armatuur.</a:t>
            </a:r>
          </a:p>
          <a:p>
            <a:pPr marL="0" indent="0">
              <a:buNone/>
            </a:pPr>
            <a:r>
              <a:rPr lang="nl-NL" dirty="0"/>
              <a:t>	2. De standaard verlichtingssterkte op het werkvlak na 3 jaar.</a:t>
            </a:r>
          </a:p>
          <a:p>
            <a:pPr marL="0" indent="0">
              <a:buNone/>
            </a:pPr>
            <a:r>
              <a:rPr lang="nl-NL" dirty="0"/>
              <a:t>	3. De standaard verlichtingssterkte op het werkvlak bij oplevering.</a:t>
            </a:r>
          </a:p>
          <a:p>
            <a:pPr marL="0" indent="0">
              <a:buNone/>
            </a:pPr>
            <a:r>
              <a:rPr lang="nl-NL" dirty="0"/>
              <a:t>	4. Hoeveel armaturen heb je voor deze ruimte nodig.</a:t>
            </a:r>
          </a:p>
          <a:p>
            <a:pPr marL="0" indent="0">
              <a:buNone/>
            </a:pPr>
            <a:r>
              <a:rPr lang="nl-NL" dirty="0"/>
              <a:t>	5. Wat is het jaarverbruik.</a:t>
            </a:r>
          </a:p>
          <a:p>
            <a:pPr marL="0" indent="0">
              <a:buNone/>
            </a:pPr>
            <a:r>
              <a:rPr lang="nl-NL" dirty="0"/>
              <a:t>Resultaten inleveren: na 10 min</a:t>
            </a:r>
          </a:p>
          <a:p>
            <a:endParaRPr lang="nl-NL" dirty="0"/>
          </a:p>
        </p:txBody>
      </p:sp>
      <p:sp>
        <p:nvSpPr>
          <p:cNvPr id="4" name="Tijdelijke aanduiding voor dianummer 3">
            <a:extLst>
              <a:ext uri="{FF2B5EF4-FFF2-40B4-BE49-F238E27FC236}">
                <a16:creationId xmlns:a16="http://schemas.microsoft.com/office/drawing/2014/main" id="{32805DE8-D25B-4A98-8C2D-4F04C93037AA}"/>
              </a:ext>
            </a:extLst>
          </p:cNvPr>
          <p:cNvSpPr>
            <a:spLocks noGrp="1"/>
          </p:cNvSpPr>
          <p:nvPr>
            <p:ph type="sldNum" sz="quarter" idx="12"/>
          </p:nvPr>
        </p:nvSpPr>
        <p:spPr/>
        <p:txBody>
          <a:bodyPr/>
          <a:lstStyle/>
          <a:p>
            <a:fld id="{633BDA97-E250-46D3-B602-CD2A4F0CDE63}" type="slidenum">
              <a:rPr lang="de-DE" smtClean="0"/>
              <a:pPr/>
              <a:t>14</a:t>
            </a:fld>
            <a:endParaRPr lang="de-DE" dirty="0"/>
          </a:p>
        </p:txBody>
      </p:sp>
    </p:spTree>
    <p:extLst>
      <p:ext uri="{BB962C8B-B14F-4D97-AF65-F5344CB8AC3E}">
        <p14:creationId xmlns:p14="http://schemas.microsoft.com/office/powerpoint/2010/main" val="3683294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D64E421-65B7-454A-AE7C-B0E80E814C5D}"/>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5.1 DIALUX</a:t>
            </a:r>
          </a:p>
        </p:txBody>
      </p:sp>
      <p:sp>
        <p:nvSpPr>
          <p:cNvPr id="4" name="Tijdelijke aanduiding voor dianummer 3">
            <a:extLst>
              <a:ext uri="{FF2B5EF4-FFF2-40B4-BE49-F238E27FC236}">
                <a16:creationId xmlns:a16="http://schemas.microsoft.com/office/drawing/2014/main" id="{BB7D3FC7-761F-4F87-8EF6-6ADC994082E4}"/>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lgn="r">
              <a:spcAft>
                <a:spcPts val="600"/>
              </a:spcAft>
            </a:pPr>
            <a:fld id="{633BDA97-E250-46D3-B602-CD2A4F0CDE63}" type="slidenum">
              <a:rPr lang="en-US" sz="1000">
                <a:solidFill>
                  <a:srgbClr val="898989"/>
                </a:solidFill>
                <a:latin typeface="+mn-lt"/>
              </a:rPr>
              <a:pPr algn="r">
                <a:spcAft>
                  <a:spcPts val="600"/>
                </a:spcAft>
              </a:pPr>
              <a:t>15</a:t>
            </a:fld>
            <a:endParaRPr lang="en-US" sz="1000">
              <a:solidFill>
                <a:srgbClr val="898989"/>
              </a:solidFill>
              <a:latin typeface="+mn-lt"/>
            </a:endParaRPr>
          </a:p>
        </p:txBody>
      </p:sp>
    </p:spTree>
    <p:extLst>
      <p:ext uri="{BB962C8B-B14F-4D97-AF65-F5344CB8AC3E}">
        <p14:creationId xmlns:p14="http://schemas.microsoft.com/office/powerpoint/2010/main" val="3313555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50DE3-4D99-492F-9E4A-77070C9B7E6A}"/>
              </a:ext>
            </a:extLst>
          </p:cNvPr>
          <p:cNvSpPr>
            <a:spLocks noGrp="1"/>
          </p:cNvSpPr>
          <p:nvPr>
            <p:ph type="title"/>
          </p:nvPr>
        </p:nvSpPr>
        <p:spPr>
          <a:xfrm>
            <a:off x="231989" y="236624"/>
            <a:ext cx="11728022" cy="2435455"/>
          </a:xfrm>
        </p:spPr>
        <p:txBody>
          <a:bodyPr>
            <a:normAutofit/>
          </a:bodyPr>
          <a:lstStyle/>
          <a:p>
            <a:r>
              <a:rPr lang="nl-NL" dirty="0"/>
              <a:t>5.1 </a:t>
            </a:r>
            <a:r>
              <a:rPr lang="nl-NL" dirty="0" err="1"/>
              <a:t>dialux</a:t>
            </a:r>
            <a:r>
              <a:rPr lang="nl-NL" dirty="0"/>
              <a:t> </a:t>
            </a:r>
            <a:r>
              <a:rPr lang="nl-NL" dirty="0" err="1"/>
              <a:t>evo</a:t>
            </a:r>
            <a:r>
              <a:rPr lang="nl-NL" dirty="0"/>
              <a:t> 8.2.</a:t>
            </a:r>
            <a:br>
              <a:rPr lang="nl-NL" dirty="0"/>
            </a:br>
            <a:r>
              <a:rPr lang="nl-NL" dirty="0">
                <a:hlinkClick r:id="rId2"/>
              </a:rPr>
              <a:t>https://www.dial.de/en/dialux-desktop/download/</a:t>
            </a:r>
            <a:endParaRPr lang="nl-NL" dirty="0"/>
          </a:p>
        </p:txBody>
      </p:sp>
      <p:sp>
        <p:nvSpPr>
          <p:cNvPr id="4" name="Tijdelijke aanduiding voor dianummer 3">
            <a:extLst>
              <a:ext uri="{FF2B5EF4-FFF2-40B4-BE49-F238E27FC236}">
                <a16:creationId xmlns:a16="http://schemas.microsoft.com/office/drawing/2014/main" id="{15D71D29-1582-451B-B615-4384F4EFCA10}"/>
              </a:ext>
            </a:extLst>
          </p:cNvPr>
          <p:cNvSpPr>
            <a:spLocks noGrp="1"/>
          </p:cNvSpPr>
          <p:nvPr>
            <p:ph type="sldNum" sz="quarter" idx="12"/>
          </p:nvPr>
        </p:nvSpPr>
        <p:spPr/>
        <p:txBody>
          <a:bodyPr/>
          <a:lstStyle/>
          <a:p>
            <a:fld id="{633BDA97-E250-46D3-B602-CD2A4F0CDE63}" type="slidenum">
              <a:rPr lang="de-DE" smtClean="0"/>
              <a:pPr/>
              <a:t>16</a:t>
            </a:fld>
            <a:endParaRPr lang="de-DE" dirty="0"/>
          </a:p>
        </p:txBody>
      </p:sp>
      <p:pic>
        <p:nvPicPr>
          <p:cNvPr id="5" name="Tijdelijke aanduiding voor inhoud 4">
            <a:extLst>
              <a:ext uri="{FF2B5EF4-FFF2-40B4-BE49-F238E27FC236}">
                <a16:creationId xmlns:a16="http://schemas.microsoft.com/office/drawing/2014/main" id="{ED5B55F3-7443-43BA-BEEF-5610E1D65FE9}"/>
              </a:ext>
            </a:extLst>
          </p:cNvPr>
          <p:cNvPicPr>
            <a:picLocks noGrp="1"/>
          </p:cNvPicPr>
          <p:nvPr>
            <p:ph idx="1"/>
          </p:nvPr>
        </p:nvPicPr>
        <p:blipFill>
          <a:blip r:embed="rId3"/>
          <a:stretch>
            <a:fillRect/>
          </a:stretch>
        </p:blipFill>
        <p:spPr>
          <a:xfrm>
            <a:off x="740917" y="3152053"/>
            <a:ext cx="4560063" cy="3286760"/>
          </a:xfrm>
          <a:prstGeom prst="rect">
            <a:avLst/>
          </a:prstGeom>
        </p:spPr>
      </p:pic>
    </p:spTree>
    <p:extLst>
      <p:ext uri="{BB962C8B-B14F-4D97-AF65-F5344CB8AC3E}">
        <p14:creationId xmlns:p14="http://schemas.microsoft.com/office/powerpoint/2010/main" val="2135010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E9166F-3490-4CDB-B931-0C0C9B310079}"/>
              </a:ext>
            </a:extLst>
          </p:cNvPr>
          <p:cNvSpPr>
            <a:spLocks noGrp="1"/>
          </p:cNvSpPr>
          <p:nvPr>
            <p:ph type="title"/>
          </p:nvPr>
        </p:nvSpPr>
        <p:spPr/>
        <p:txBody>
          <a:bodyPr/>
          <a:lstStyle/>
          <a:p>
            <a:r>
              <a:rPr lang="nl-NL" dirty="0"/>
              <a:t>5.1 filmpje</a:t>
            </a:r>
          </a:p>
        </p:txBody>
      </p:sp>
      <p:sp>
        <p:nvSpPr>
          <p:cNvPr id="3" name="Tijdelijke aanduiding voor inhoud 2">
            <a:extLst>
              <a:ext uri="{FF2B5EF4-FFF2-40B4-BE49-F238E27FC236}">
                <a16:creationId xmlns:a16="http://schemas.microsoft.com/office/drawing/2014/main" id="{4BBCDF6C-6E66-4931-99CD-46ECD42E4F5E}"/>
              </a:ext>
            </a:extLst>
          </p:cNvPr>
          <p:cNvSpPr>
            <a:spLocks noGrp="1"/>
          </p:cNvSpPr>
          <p:nvPr>
            <p:ph idx="1"/>
          </p:nvPr>
        </p:nvSpPr>
        <p:spPr/>
        <p:txBody>
          <a:bodyPr/>
          <a:lstStyle/>
          <a:p>
            <a:r>
              <a:rPr lang="nl-NL" dirty="0">
                <a:hlinkClick r:id="rId2"/>
              </a:rPr>
              <a:t>https://www.youtube.com/watch?v=Hy6AemgOlKY</a:t>
            </a:r>
            <a:endParaRPr lang="nl-NL" dirty="0"/>
          </a:p>
        </p:txBody>
      </p:sp>
      <p:sp>
        <p:nvSpPr>
          <p:cNvPr id="4" name="Tijdelijke aanduiding voor dianummer 3">
            <a:extLst>
              <a:ext uri="{FF2B5EF4-FFF2-40B4-BE49-F238E27FC236}">
                <a16:creationId xmlns:a16="http://schemas.microsoft.com/office/drawing/2014/main" id="{DF8DA961-834B-4DCF-A4E6-3804B28F15E7}"/>
              </a:ext>
            </a:extLst>
          </p:cNvPr>
          <p:cNvSpPr>
            <a:spLocks noGrp="1"/>
          </p:cNvSpPr>
          <p:nvPr>
            <p:ph type="sldNum" sz="quarter" idx="12"/>
          </p:nvPr>
        </p:nvSpPr>
        <p:spPr/>
        <p:txBody>
          <a:bodyPr/>
          <a:lstStyle/>
          <a:p>
            <a:fld id="{633BDA97-E250-46D3-B602-CD2A4F0CDE63}" type="slidenum">
              <a:rPr lang="de-DE" smtClean="0"/>
              <a:pPr/>
              <a:t>17</a:t>
            </a:fld>
            <a:endParaRPr lang="de-DE" dirty="0"/>
          </a:p>
        </p:txBody>
      </p:sp>
    </p:spTree>
    <p:extLst>
      <p:ext uri="{BB962C8B-B14F-4D97-AF65-F5344CB8AC3E}">
        <p14:creationId xmlns:p14="http://schemas.microsoft.com/office/powerpoint/2010/main" val="332478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0">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AAF7656-D0A3-48E2-AD71-F7D854A34D51}"/>
              </a:ext>
            </a:extLst>
          </p:cNvPr>
          <p:cNvSpPr>
            <a:spLocks noGrp="1"/>
          </p:cNvSpPr>
          <p:nvPr>
            <p:ph type="title"/>
          </p:nvPr>
        </p:nvSpPr>
        <p:spPr>
          <a:xfrm>
            <a:off x="1179226" y="826680"/>
            <a:ext cx="9833548" cy="1325563"/>
          </a:xfrm>
        </p:spPr>
        <p:txBody>
          <a:bodyPr>
            <a:normAutofit/>
          </a:bodyPr>
          <a:lstStyle/>
          <a:p>
            <a:pPr algn="ctr"/>
            <a:r>
              <a:rPr lang="nl-NL" sz="4000" dirty="0">
                <a:solidFill>
                  <a:srgbClr val="FFFFFF"/>
                </a:solidFill>
              </a:rPr>
              <a:t>5.1 Vervolg video CAD</a:t>
            </a:r>
          </a:p>
        </p:txBody>
      </p:sp>
      <p:sp>
        <p:nvSpPr>
          <p:cNvPr id="14" name="Tijdelijke aanduiding voor inhoud 2">
            <a:extLst>
              <a:ext uri="{FF2B5EF4-FFF2-40B4-BE49-F238E27FC236}">
                <a16:creationId xmlns:a16="http://schemas.microsoft.com/office/drawing/2014/main" id="{F050D2C5-A7BE-4DA4-B7A4-AE241600F6EF}"/>
              </a:ext>
            </a:extLst>
          </p:cNvPr>
          <p:cNvSpPr>
            <a:spLocks noGrp="1"/>
          </p:cNvSpPr>
          <p:nvPr>
            <p:ph idx="1"/>
          </p:nvPr>
        </p:nvSpPr>
        <p:spPr>
          <a:xfrm>
            <a:off x="1179074" y="3482579"/>
            <a:ext cx="9833548" cy="2139430"/>
          </a:xfrm>
        </p:spPr>
        <p:txBody>
          <a:bodyPr>
            <a:normAutofit/>
          </a:bodyPr>
          <a:lstStyle/>
          <a:p>
            <a:r>
              <a:rPr lang="nl-NL" sz="2000" dirty="0">
                <a:solidFill>
                  <a:srgbClr val="000000"/>
                </a:solidFill>
              </a:rPr>
              <a:t>CAD</a:t>
            </a:r>
            <a:endParaRPr lang="nl-NL" sz="2000" dirty="0">
              <a:solidFill>
                <a:srgbClr val="000000"/>
              </a:solidFill>
              <a:hlinkClick r:id="rId3">
                <a:extLst>
                  <a:ext uri="{A12FA001-AC4F-418D-AE19-62706E023703}">
                    <ahyp:hlinkClr xmlns:ahyp="http://schemas.microsoft.com/office/drawing/2018/hyperlinkcolor" val="tx"/>
                  </a:ext>
                </a:extLst>
              </a:hlinkClick>
            </a:endParaRPr>
          </a:p>
          <a:p>
            <a:r>
              <a:rPr lang="nl-NL" sz="2000" dirty="0">
                <a:solidFill>
                  <a:srgbClr val="000000"/>
                </a:solidFill>
                <a:hlinkClick r:id="rId3"/>
              </a:rPr>
              <a:t>https://www.youtube.com/watch?v=fo-oxio7j6Y</a:t>
            </a:r>
            <a:endParaRPr lang="nl-NL" sz="2000" dirty="0">
              <a:solidFill>
                <a:srgbClr val="000000"/>
              </a:solidFill>
            </a:endParaRPr>
          </a:p>
          <a:p>
            <a:endParaRPr lang="nl-NL" sz="2000" dirty="0">
              <a:solidFill>
                <a:srgbClr val="000000"/>
              </a:solidFill>
            </a:endParaRPr>
          </a:p>
          <a:p>
            <a:r>
              <a:rPr lang="nl-NL" sz="2000" dirty="0">
                <a:solidFill>
                  <a:srgbClr val="000000"/>
                </a:solidFill>
              </a:rPr>
              <a:t>Building</a:t>
            </a:r>
          </a:p>
          <a:p>
            <a:r>
              <a:rPr lang="nl-NL" sz="2000" dirty="0">
                <a:solidFill>
                  <a:srgbClr val="000000"/>
                </a:solidFill>
                <a:hlinkClick r:id="rId4"/>
              </a:rPr>
              <a:t>https://www.youtube.com/watch?v=incIAPjQKMI</a:t>
            </a:r>
            <a:endParaRPr lang="nl-NL" sz="2000" dirty="0">
              <a:solidFill>
                <a:srgbClr val="000000"/>
              </a:solidFill>
            </a:endParaRPr>
          </a:p>
        </p:txBody>
      </p:sp>
      <p:sp>
        <p:nvSpPr>
          <p:cNvPr id="4" name="Tijdelijke aanduiding voor dianummer 3">
            <a:extLst>
              <a:ext uri="{FF2B5EF4-FFF2-40B4-BE49-F238E27FC236}">
                <a16:creationId xmlns:a16="http://schemas.microsoft.com/office/drawing/2014/main" id="{9774C105-74D5-4441-AD98-7ACD6B715B7C}"/>
              </a:ext>
            </a:extLst>
          </p:cNvPr>
          <p:cNvSpPr>
            <a:spLocks noGrp="1"/>
          </p:cNvSpPr>
          <p:nvPr>
            <p:ph type="sldNum" sz="quarter" idx="12"/>
          </p:nvPr>
        </p:nvSpPr>
        <p:spPr>
          <a:xfrm>
            <a:off x="10825930" y="6223702"/>
            <a:ext cx="570728" cy="314067"/>
          </a:xfrm>
        </p:spPr>
        <p:txBody>
          <a:bodyPr>
            <a:normAutofit/>
          </a:bodyPr>
          <a:lstStyle/>
          <a:p>
            <a:pPr>
              <a:spcAft>
                <a:spcPts val="600"/>
              </a:spcAft>
            </a:pPr>
            <a:fld id="{633BDA97-E250-46D3-B602-CD2A4F0CDE63}" type="slidenum">
              <a:rPr lang="de-DE" sz="1000">
                <a:solidFill>
                  <a:srgbClr val="898989"/>
                </a:solidFill>
              </a:rPr>
              <a:pPr>
                <a:spcAft>
                  <a:spcPts val="600"/>
                </a:spcAft>
              </a:pPr>
              <a:t>18</a:t>
            </a:fld>
            <a:endParaRPr lang="de-DE" sz="1000">
              <a:solidFill>
                <a:srgbClr val="898989"/>
              </a:solidFill>
            </a:endParaRPr>
          </a:p>
        </p:txBody>
      </p:sp>
    </p:spTree>
    <p:extLst>
      <p:ext uri="{BB962C8B-B14F-4D97-AF65-F5344CB8AC3E}">
        <p14:creationId xmlns:p14="http://schemas.microsoft.com/office/powerpoint/2010/main" val="427026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C3641C-B3BD-450E-8AC6-EA667E4ECE2D}"/>
              </a:ext>
            </a:extLst>
          </p:cNvPr>
          <p:cNvSpPr>
            <a:spLocks noGrp="1"/>
          </p:cNvSpPr>
          <p:nvPr>
            <p:ph type="title"/>
          </p:nvPr>
        </p:nvSpPr>
        <p:spPr>
          <a:xfrm>
            <a:off x="640079" y="2053641"/>
            <a:ext cx="4550230" cy="2760098"/>
          </a:xfrm>
        </p:spPr>
        <p:txBody>
          <a:bodyPr>
            <a:normAutofit/>
          </a:bodyPr>
          <a:lstStyle/>
          <a:p>
            <a:r>
              <a:rPr lang="nl-NL" dirty="0">
                <a:solidFill>
                  <a:srgbClr val="FFFFFF"/>
                </a:solidFill>
              </a:rPr>
              <a:t>5.1 Opdracht 2</a:t>
            </a:r>
          </a:p>
        </p:txBody>
      </p:sp>
      <p:sp>
        <p:nvSpPr>
          <p:cNvPr id="3" name="Tijdelijke aanduiding voor inhoud 2">
            <a:extLst>
              <a:ext uri="{FF2B5EF4-FFF2-40B4-BE49-F238E27FC236}">
                <a16:creationId xmlns:a16="http://schemas.microsoft.com/office/drawing/2014/main" id="{F04658E9-254A-4788-BCF0-97C299DE822E}"/>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Maak Opdracht 1 in </a:t>
            </a:r>
            <a:r>
              <a:rPr lang="nl-NL" sz="2400" dirty="0" err="1">
                <a:solidFill>
                  <a:srgbClr val="000000"/>
                </a:solidFill>
              </a:rPr>
              <a:t>Dialux</a:t>
            </a:r>
            <a:endParaRPr lang="nl-NL" sz="2400" dirty="0">
              <a:solidFill>
                <a:srgbClr val="000000"/>
              </a:solidFill>
            </a:endParaRPr>
          </a:p>
          <a:p>
            <a:r>
              <a:rPr lang="nl-NL" sz="2400" dirty="0">
                <a:solidFill>
                  <a:srgbClr val="000000"/>
                </a:solidFill>
              </a:rPr>
              <a:t>Berekening inleveren</a:t>
            </a:r>
          </a:p>
          <a:p>
            <a:r>
              <a:rPr lang="nl-NL" sz="2400" dirty="0">
                <a:solidFill>
                  <a:srgbClr val="000000"/>
                </a:solidFill>
              </a:rPr>
              <a:t>Conclusie geven van Opdracht1 versus opdracht 2</a:t>
            </a:r>
          </a:p>
        </p:txBody>
      </p:sp>
      <p:sp>
        <p:nvSpPr>
          <p:cNvPr id="4" name="Tijdelijke aanduiding voor dianummer 3">
            <a:extLst>
              <a:ext uri="{FF2B5EF4-FFF2-40B4-BE49-F238E27FC236}">
                <a16:creationId xmlns:a16="http://schemas.microsoft.com/office/drawing/2014/main" id="{DC6610F0-3E47-43F8-813E-91CFA1384438}"/>
              </a:ext>
            </a:extLst>
          </p:cNvPr>
          <p:cNvSpPr>
            <a:spLocks noGrp="1"/>
          </p:cNvSpPr>
          <p:nvPr>
            <p:ph type="sldNum" sz="quarter" idx="12"/>
          </p:nvPr>
        </p:nvSpPr>
        <p:spPr>
          <a:xfrm>
            <a:off x="10825930" y="6223702"/>
            <a:ext cx="570728" cy="314067"/>
          </a:xfrm>
        </p:spPr>
        <p:txBody>
          <a:bodyPr>
            <a:normAutofit/>
          </a:bodyPr>
          <a:lstStyle/>
          <a:p>
            <a:pPr>
              <a:spcAft>
                <a:spcPts val="600"/>
              </a:spcAft>
            </a:pPr>
            <a:fld id="{633BDA97-E250-46D3-B602-CD2A4F0CDE63}" type="slidenum">
              <a:rPr lang="de-DE" sz="1000">
                <a:solidFill>
                  <a:srgbClr val="898989"/>
                </a:solidFill>
              </a:rPr>
              <a:pPr>
                <a:spcAft>
                  <a:spcPts val="600"/>
                </a:spcAft>
              </a:pPr>
              <a:t>19</a:t>
            </a:fld>
            <a:endParaRPr lang="de-DE" sz="1000">
              <a:solidFill>
                <a:srgbClr val="898989"/>
              </a:solidFill>
            </a:endParaRPr>
          </a:p>
        </p:txBody>
      </p:sp>
    </p:spTree>
    <p:extLst>
      <p:ext uri="{BB962C8B-B14F-4D97-AF65-F5344CB8AC3E}">
        <p14:creationId xmlns:p14="http://schemas.microsoft.com/office/powerpoint/2010/main" val="2351997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FB7A04A-F0ED-43C9-9A27-493B0EEDF738}"/>
              </a:ext>
            </a:extLst>
          </p:cNvPr>
          <p:cNvSpPr>
            <a:spLocks noGrp="1"/>
          </p:cNvSpPr>
          <p:nvPr>
            <p:ph type="title"/>
          </p:nvPr>
        </p:nvSpPr>
        <p:spPr/>
        <p:txBody>
          <a:bodyPr>
            <a:noAutofit/>
          </a:bodyPr>
          <a:lstStyle/>
          <a:p>
            <a:r>
              <a:rPr lang="de-DE" dirty="0"/>
              <a:t>5</a:t>
            </a:r>
            <a:r>
              <a:rPr lang="de-DE" sz="4400" dirty="0"/>
              <a:t>.0 </a:t>
            </a:r>
            <a:r>
              <a:rPr lang="de-DE" sz="4400" dirty="0" err="1"/>
              <a:t>Lesson</a:t>
            </a:r>
            <a:r>
              <a:rPr lang="de-DE" sz="4400" dirty="0"/>
              <a:t> </a:t>
            </a:r>
            <a:r>
              <a:rPr lang="de-DE" dirty="0"/>
              <a:t>5</a:t>
            </a:r>
            <a:r>
              <a:rPr lang="de-DE" sz="4400" dirty="0"/>
              <a:t>  / </a:t>
            </a:r>
            <a:r>
              <a:rPr lang="de-DE" dirty="0" err="1"/>
              <a:t>Lichtberekening</a:t>
            </a:r>
            <a:endParaRPr lang="de-DE" sz="4400" dirty="0"/>
          </a:p>
        </p:txBody>
      </p:sp>
      <p:sp>
        <p:nvSpPr>
          <p:cNvPr id="2" name="Inhaltsplatzhalter 1">
            <a:extLst>
              <a:ext uri="{FF2B5EF4-FFF2-40B4-BE49-F238E27FC236}">
                <a16:creationId xmlns:a16="http://schemas.microsoft.com/office/drawing/2014/main" id="{FDB0F07D-7828-4B3A-BE5D-D2FA64EAEB8E}"/>
              </a:ext>
            </a:extLst>
          </p:cNvPr>
          <p:cNvSpPr>
            <a:spLocks noGrp="1"/>
          </p:cNvSpPr>
          <p:nvPr>
            <p:ph idx="1"/>
          </p:nvPr>
        </p:nvSpPr>
        <p:spPr>
          <a:xfrm>
            <a:off x="231989" y="1480457"/>
            <a:ext cx="11168828" cy="4696506"/>
          </a:xfrm>
        </p:spPr>
        <p:txBody>
          <a:bodyPr>
            <a:normAutofit/>
          </a:bodyPr>
          <a:lstStyle/>
          <a:p>
            <a:pPr marL="0" indent="0">
              <a:buNone/>
            </a:pPr>
            <a:r>
              <a:rPr lang="de-DE" dirty="0" err="1"/>
              <a:t>Programma</a:t>
            </a:r>
            <a:r>
              <a:rPr lang="de-DE" dirty="0"/>
              <a:t> </a:t>
            </a:r>
            <a:r>
              <a:rPr lang="de-DE" dirty="0" err="1"/>
              <a:t>les</a:t>
            </a:r>
            <a:r>
              <a:rPr lang="de-DE" dirty="0"/>
              <a:t> 5:</a:t>
            </a:r>
          </a:p>
          <a:p>
            <a:pPr marL="0" indent="0">
              <a:buNone/>
            </a:pPr>
            <a:r>
              <a:rPr lang="de-DE" sz="1800" dirty="0"/>
              <a:t>30min</a:t>
            </a:r>
            <a:r>
              <a:rPr lang="de-DE" dirty="0"/>
              <a:t> 			</a:t>
            </a:r>
            <a:r>
              <a:rPr lang="de-DE" dirty="0" err="1"/>
              <a:t>Lichtberekening</a:t>
            </a:r>
            <a:r>
              <a:rPr lang="de-DE" dirty="0"/>
              <a:t> </a:t>
            </a:r>
            <a:r>
              <a:rPr lang="de-DE" dirty="0" err="1"/>
              <a:t>op</a:t>
            </a:r>
            <a:r>
              <a:rPr lang="de-DE" dirty="0"/>
              <a:t> </a:t>
            </a:r>
            <a:r>
              <a:rPr lang="de-DE" dirty="0" err="1"/>
              <a:t>papier</a:t>
            </a:r>
            <a:endParaRPr lang="de-DE" dirty="0"/>
          </a:p>
          <a:p>
            <a:pPr marL="0" indent="0">
              <a:buNone/>
            </a:pPr>
            <a:r>
              <a:rPr lang="de-DE" sz="1800" dirty="0"/>
              <a:t>40 min </a:t>
            </a:r>
            <a:r>
              <a:rPr lang="de-DE" dirty="0"/>
              <a:t>			</a:t>
            </a:r>
            <a:r>
              <a:rPr lang="de-DE" dirty="0" err="1"/>
              <a:t>Lichtberekening</a:t>
            </a:r>
            <a:r>
              <a:rPr lang="de-DE" dirty="0"/>
              <a:t> in </a:t>
            </a:r>
            <a:r>
              <a:rPr lang="de-DE" dirty="0" err="1"/>
              <a:t>Dialux</a:t>
            </a:r>
            <a:endParaRPr lang="de-DE" dirty="0"/>
          </a:p>
          <a:p>
            <a:pPr marL="0" indent="0">
              <a:buNone/>
            </a:pPr>
            <a:r>
              <a:rPr lang="de-DE" sz="1800" dirty="0"/>
              <a:t>20 min</a:t>
            </a:r>
            <a:r>
              <a:rPr lang="de-DE" dirty="0"/>
              <a:t>			</a:t>
            </a:r>
            <a:r>
              <a:rPr lang="de-DE" dirty="0" err="1"/>
              <a:t>Presentatie</a:t>
            </a:r>
            <a:endParaRPr lang="de-DE" dirty="0"/>
          </a:p>
          <a:p>
            <a:pPr marL="0" indent="0">
              <a:buNone/>
            </a:pPr>
            <a:endParaRPr lang="de-DE" dirty="0"/>
          </a:p>
        </p:txBody>
      </p:sp>
      <p:sp>
        <p:nvSpPr>
          <p:cNvPr id="3" name="Foliennummernplatzhalter 2">
            <a:extLst>
              <a:ext uri="{FF2B5EF4-FFF2-40B4-BE49-F238E27FC236}">
                <a16:creationId xmlns:a16="http://schemas.microsoft.com/office/drawing/2014/main" id="{2C775443-533C-4E93-9B92-200964325A56}"/>
              </a:ext>
            </a:extLst>
          </p:cNvPr>
          <p:cNvSpPr>
            <a:spLocks noGrp="1"/>
          </p:cNvSpPr>
          <p:nvPr>
            <p:ph type="sldNum" sz="quarter" idx="12"/>
          </p:nvPr>
        </p:nvSpPr>
        <p:spPr>
          <a:xfrm>
            <a:off x="11488189" y="6256251"/>
            <a:ext cx="471822" cy="365125"/>
          </a:xfrm>
        </p:spPr>
        <p:txBody>
          <a:bodyPr/>
          <a:lstStyle/>
          <a:p>
            <a:fld id="{633BDA97-E250-46D3-B602-CD2A4F0CDE63}" type="slidenum">
              <a:rPr lang="de-DE" smtClean="0"/>
              <a:pPr/>
              <a:t>2</a:t>
            </a:fld>
            <a:endParaRPr lang="de-DE" dirty="0"/>
          </a:p>
        </p:txBody>
      </p:sp>
    </p:spTree>
    <p:extLst>
      <p:ext uri="{BB962C8B-B14F-4D97-AF65-F5344CB8AC3E}">
        <p14:creationId xmlns:p14="http://schemas.microsoft.com/office/powerpoint/2010/main" val="264406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FC468-A8AA-4D20-A30C-586E4D790309}"/>
              </a:ext>
            </a:extLst>
          </p:cNvPr>
          <p:cNvSpPr>
            <a:spLocks noGrp="1"/>
          </p:cNvSpPr>
          <p:nvPr>
            <p:ph type="title"/>
          </p:nvPr>
        </p:nvSpPr>
        <p:spPr/>
        <p:txBody>
          <a:bodyPr/>
          <a:lstStyle/>
          <a:p>
            <a:r>
              <a:rPr lang="nl-NL" dirty="0"/>
              <a:t>5.1 Maak de volgende opgave</a:t>
            </a:r>
          </a:p>
        </p:txBody>
      </p:sp>
      <p:sp>
        <p:nvSpPr>
          <p:cNvPr id="3" name="Tijdelijke aanduiding voor inhoud 2">
            <a:extLst>
              <a:ext uri="{FF2B5EF4-FFF2-40B4-BE49-F238E27FC236}">
                <a16:creationId xmlns:a16="http://schemas.microsoft.com/office/drawing/2014/main" id="{FFF4EF9C-7230-4030-AA94-0ABA7BCA0E1B}"/>
              </a:ext>
            </a:extLst>
          </p:cNvPr>
          <p:cNvSpPr>
            <a:spLocks noGrp="1"/>
          </p:cNvSpPr>
          <p:nvPr>
            <p:ph idx="1"/>
          </p:nvPr>
        </p:nvSpPr>
        <p:spPr/>
        <p:txBody>
          <a:bodyPr>
            <a:normAutofit lnSpcReduction="10000"/>
          </a:bodyPr>
          <a:lstStyle/>
          <a:p>
            <a:r>
              <a:rPr lang="nl-NL" dirty="0"/>
              <a:t>Wordt uitgedeeld door de docent</a:t>
            </a:r>
          </a:p>
          <a:p>
            <a:pPr marL="0" indent="0">
              <a:buNone/>
            </a:pPr>
            <a:r>
              <a:rPr lang="nl-NL" dirty="0"/>
              <a:t>Gevraagd:</a:t>
            </a:r>
          </a:p>
          <a:p>
            <a:pPr marL="0" indent="0">
              <a:buNone/>
            </a:pPr>
            <a:r>
              <a:rPr lang="nl-NL" dirty="0"/>
              <a:t>	1. De lichtstroom van één armatuur.</a:t>
            </a:r>
          </a:p>
          <a:p>
            <a:pPr marL="0" indent="0">
              <a:buNone/>
            </a:pPr>
            <a:r>
              <a:rPr lang="nl-NL" dirty="0"/>
              <a:t>	2. De standaard verlichtingssterkte op het werkvlak na 3 jaar.</a:t>
            </a:r>
          </a:p>
          <a:p>
            <a:pPr marL="0" indent="0">
              <a:buNone/>
            </a:pPr>
            <a:r>
              <a:rPr lang="nl-NL" dirty="0"/>
              <a:t>	3. De standaard verlichtingssterkte op het werkvlak bij oplevering.</a:t>
            </a:r>
          </a:p>
          <a:p>
            <a:pPr marL="0" indent="0">
              <a:buNone/>
            </a:pPr>
            <a:r>
              <a:rPr lang="nl-NL" dirty="0"/>
              <a:t>	4. Hoeveel armaturen heb je voor deze ruimte nodig.</a:t>
            </a:r>
          </a:p>
          <a:p>
            <a:pPr marL="0" indent="0">
              <a:buNone/>
            </a:pPr>
            <a:r>
              <a:rPr lang="nl-NL" dirty="0"/>
              <a:t>	5. Wat is het jaarverbruik.</a:t>
            </a:r>
          </a:p>
          <a:p>
            <a:pPr marL="0" indent="0">
              <a:buNone/>
            </a:pPr>
            <a:r>
              <a:rPr lang="nl-NL" dirty="0"/>
              <a:t>	6. </a:t>
            </a:r>
            <a:r>
              <a:rPr lang="nl-NL"/>
              <a:t>Conclusie: </a:t>
            </a:r>
            <a:r>
              <a:rPr lang="nl-NL" dirty="0"/>
              <a:t>opdracht 1 </a:t>
            </a:r>
            <a:r>
              <a:rPr lang="nl-NL"/>
              <a:t>versus opdracht 2</a:t>
            </a:r>
            <a:endParaRPr lang="nl-NL" dirty="0"/>
          </a:p>
          <a:p>
            <a:pPr marL="0" indent="0">
              <a:buNone/>
            </a:pPr>
            <a:r>
              <a:rPr lang="nl-NL" dirty="0"/>
              <a:t>Resultaten inleveren: na 10 min</a:t>
            </a:r>
          </a:p>
          <a:p>
            <a:endParaRPr lang="nl-NL" dirty="0"/>
          </a:p>
        </p:txBody>
      </p:sp>
      <p:sp>
        <p:nvSpPr>
          <p:cNvPr id="4" name="Tijdelijke aanduiding voor dianummer 3">
            <a:extLst>
              <a:ext uri="{FF2B5EF4-FFF2-40B4-BE49-F238E27FC236}">
                <a16:creationId xmlns:a16="http://schemas.microsoft.com/office/drawing/2014/main" id="{32805DE8-D25B-4A98-8C2D-4F04C93037AA}"/>
              </a:ext>
            </a:extLst>
          </p:cNvPr>
          <p:cNvSpPr>
            <a:spLocks noGrp="1"/>
          </p:cNvSpPr>
          <p:nvPr>
            <p:ph type="sldNum" sz="quarter" idx="12"/>
          </p:nvPr>
        </p:nvSpPr>
        <p:spPr/>
        <p:txBody>
          <a:bodyPr/>
          <a:lstStyle/>
          <a:p>
            <a:fld id="{633BDA97-E250-46D3-B602-CD2A4F0CDE63}" type="slidenum">
              <a:rPr lang="de-DE" smtClean="0"/>
              <a:pPr/>
              <a:t>20</a:t>
            </a:fld>
            <a:endParaRPr lang="de-DE" dirty="0"/>
          </a:p>
        </p:txBody>
      </p:sp>
    </p:spTree>
    <p:extLst>
      <p:ext uri="{BB962C8B-B14F-4D97-AF65-F5344CB8AC3E}">
        <p14:creationId xmlns:p14="http://schemas.microsoft.com/office/powerpoint/2010/main" val="1181684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E0CC241-9983-41E0-8F86-44D923EC6190}"/>
              </a:ext>
            </a:extLst>
          </p:cNvPr>
          <p:cNvSpPr>
            <a:spLocks noGrp="1"/>
          </p:cNvSpPr>
          <p:nvPr>
            <p:ph type="title"/>
          </p:nvPr>
        </p:nvSpPr>
        <p:spPr>
          <a:xfrm>
            <a:off x="640079" y="2053641"/>
            <a:ext cx="4167052" cy="2760098"/>
          </a:xfrm>
        </p:spPr>
        <p:txBody>
          <a:bodyPr>
            <a:normAutofit/>
          </a:bodyPr>
          <a:lstStyle/>
          <a:p>
            <a:r>
              <a:rPr lang="nl-NL" dirty="0">
                <a:solidFill>
                  <a:srgbClr val="FFFFFF"/>
                </a:solidFill>
              </a:rPr>
              <a:t>5.2 Opdracht 3</a:t>
            </a:r>
          </a:p>
        </p:txBody>
      </p:sp>
      <p:sp>
        <p:nvSpPr>
          <p:cNvPr id="3" name="Tijdelijke aanduiding voor inhoud 2">
            <a:extLst>
              <a:ext uri="{FF2B5EF4-FFF2-40B4-BE49-F238E27FC236}">
                <a16:creationId xmlns:a16="http://schemas.microsoft.com/office/drawing/2014/main" id="{FFF7BD79-3DB2-42C1-8800-4FDCACFDE77A}"/>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Maak een eigen ontwerp</a:t>
            </a:r>
          </a:p>
          <a:p>
            <a:r>
              <a:rPr lang="nl-NL" sz="2400" dirty="0">
                <a:solidFill>
                  <a:srgbClr val="000000"/>
                </a:solidFill>
              </a:rPr>
              <a:t>Presenteer deze voor de klas</a:t>
            </a:r>
          </a:p>
        </p:txBody>
      </p:sp>
      <p:sp>
        <p:nvSpPr>
          <p:cNvPr id="4" name="Tijdelijke aanduiding voor dianummer 3">
            <a:extLst>
              <a:ext uri="{FF2B5EF4-FFF2-40B4-BE49-F238E27FC236}">
                <a16:creationId xmlns:a16="http://schemas.microsoft.com/office/drawing/2014/main" id="{395085F3-58BE-45E5-8920-6E53662C2AE5}"/>
              </a:ext>
            </a:extLst>
          </p:cNvPr>
          <p:cNvSpPr>
            <a:spLocks noGrp="1"/>
          </p:cNvSpPr>
          <p:nvPr>
            <p:ph type="sldNum" sz="quarter" idx="12"/>
          </p:nvPr>
        </p:nvSpPr>
        <p:spPr>
          <a:xfrm>
            <a:off x="10825930" y="6223702"/>
            <a:ext cx="570728" cy="314067"/>
          </a:xfrm>
        </p:spPr>
        <p:txBody>
          <a:bodyPr>
            <a:normAutofit/>
          </a:bodyPr>
          <a:lstStyle/>
          <a:p>
            <a:pPr>
              <a:spcAft>
                <a:spcPts val="600"/>
              </a:spcAft>
            </a:pPr>
            <a:fld id="{633BDA97-E250-46D3-B602-CD2A4F0CDE63}" type="slidenum">
              <a:rPr lang="de-DE" sz="1000">
                <a:solidFill>
                  <a:srgbClr val="898989"/>
                </a:solidFill>
              </a:rPr>
              <a:pPr>
                <a:spcAft>
                  <a:spcPts val="600"/>
                </a:spcAft>
              </a:pPr>
              <a:t>21</a:t>
            </a:fld>
            <a:endParaRPr lang="de-DE" sz="1000">
              <a:solidFill>
                <a:srgbClr val="898989"/>
              </a:solidFill>
            </a:endParaRPr>
          </a:p>
        </p:txBody>
      </p:sp>
    </p:spTree>
    <p:extLst>
      <p:ext uri="{BB962C8B-B14F-4D97-AF65-F5344CB8AC3E}">
        <p14:creationId xmlns:p14="http://schemas.microsoft.com/office/powerpoint/2010/main" val="3527591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101B46-FB66-4015-B7B3-F20454379722}"/>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E5022BBC-E9B6-40EC-B5CA-BE164C3CB082}"/>
              </a:ext>
            </a:extLst>
          </p:cNvPr>
          <p:cNvSpPr>
            <a:spLocks noGrp="1"/>
          </p:cNvSpPr>
          <p:nvPr>
            <p:ph idx="1"/>
          </p:nvPr>
        </p:nvSpPr>
        <p:spPr/>
        <p:txBody>
          <a:bodyPr/>
          <a:lstStyle/>
          <a:p>
            <a:pPr marL="0" indent="0">
              <a:buNone/>
            </a:pPr>
            <a:r>
              <a:rPr lang="nl-NL" dirty="0"/>
              <a:t>Behaalde doelen</a:t>
            </a:r>
          </a:p>
          <a:p>
            <a:r>
              <a:rPr lang="nl-NL" dirty="0"/>
              <a:t>Je kunt een lichtberekening maken op papier</a:t>
            </a:r>
          </a:p>
          <a:p>
            <a:r>
              <a:rPr lang="nl-NL" dirty="0"/>
              <a:t>Je kunt energiekosten berekenen</a:t>
            </a:r>
          </a:p>
          <a:p>
            <a:r>
              <a:rPr lang="nl-NL" dirty="0"/>
              <a:t>Je kunt met het programma </a:t>
            </a:r>
            <a:r>
              <a:rPr lang="nl-NL" dirty="0" err="1"/>
              <a:t>Dialux</a:t>
            </a:r>
            <a:r>
              <a:rPr lang="nl-NL" dirty="0"/>
              <a:t> werken</a:t>
            </a:r>
          </a:p>
          <a:p>
            <a:r>
              <a:rPr lang="nl-NL" dirty="0"/>
              <a:t>Je kunt opdrachten uitwerken in </a:t>
            </a:r>
            <a:r>
              <a:rPr lang="nl-NL" dirty="0" err="1"/>
              <a:t>Dialux</a:t>
            </a:r>
            <a:endParaRPr lang="nl-NL" dirty="0"/>
          </a:p>
        </p:txBody>
      </p:sp>
      <p:sp>
        <p:nvSpPr>
          <p:cNvPr id="4" name="Tijdelijke aanduiding voor dianummer 3">
            <a:extLst>
              <a:ext uri="{FF2B5EF4-FFF2-40B4-BE49-F238E27FC236}">
                <a16:creationId xmlns:a16="http://schemas.microsoft.com/office/drawing/2014/main" id="{30788FF1-414D-454F-9514-3C9D89A29267}"/>
              </a:ext>
            </a:extLst>
          </p:cNvPr>
          <p:cNvSpPr>
            <a:spLocks noGrp="1"/>
          </p:cNvSpPr>
          <p:nvPr>
            <p:ph type="sldNum" sz="quarter" idx="12"/>
          </p:nvPr>
        </p:nvSpPr>
        <p:spPr/>
        <p:txBody>
          <a:bodyPr/>
          <a:lstStyle/>
          <a:p>
            <a:fld id="{633BDA97-E250-46D3-B602-CD2A4F0CDE63}" type="slidenum">
              <a:rPr lang="de-DE" smtClean="0"/>
              <a:pPr/>
              <a:t>22</a:t>
            </a:fld>
            <a:endParaRPr lang="de-DE" dirty="0"/>
          </a:p>
        </p:txBody>
      </p:sp>
    </p:spTree>
    <p:extLst>
      <p:ext uri="{BB962C8B-B14F-4D97-AF65-F5344CB8AC3E}">
        <p14:creationId xmlns:p14="http://schemas.microsoft.com/office/powerpoint/2010/main" val="101463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674DF-61E6-4CFE-BDB6-0D814E76EE2E}"/>
              </a:ext>
            </a:extLst>
          </p:cNvPr>
          <p:cNvSpPr>
            <a:spLocks noGrp="1"/>
          </p:cNvSpPr>
          <p:nvPr>
            <p:ph type="ctrTitle"/>
          </p:nvPr>
        </p:nvSpPr>
        <p:spPr/>
        <p:txBody>
          <a:bodyPr>
            <a:normAutofit fontScale="90000"/>
          </a:bodyPr>
          <a:lstStyle/>
          <a:p>
            <a:r>
              <a:rPr lang="de-DE" dirty="0" err="1"/>
              <a:t>Einde</a:t>
            </a:r>
            <a:r>
              <a:rPr lang="de-DE" dirty="0"/>
              <a:t> </a:t>
            </a:r>
            <a:r>
              <a:rPr lang="de-DE" dirty="0" err="1"/>
              <a:t>les</a:t>
            </a:r>
            <a:r>
              <a:rPr lang="de-DE" dirty="0"/>
              <a:t> 5</a:t>
            </a:r>
          </a:p>
        </p:txBody>
      </p:sp>
      <p:sp>
        <p:nvSpPr>
          <p:cNvPr id="3" name="Foliennummernplatzhalter 2">
            <a:extLst>
              <a:ext uri="{FF2B5EF4-FFF2-40B4-BE49-F238E27FC236}">
                <a16:creationId xmlns:a16="http://schemas.microsoft.com/office/drawing/2014/main" id="{179D5F44-C937-4EB4-B5CF-8C80ED3DBD7E}"/>
              </a:ext>
            </a:extLst>
          </p:cNvPr>
          <p:cNvSpPr>
            <a:spLocks noGrp="1"/>
          </p:cNvSpPr>
          <p:nvPr>
            <p:ph type="sldNum" sz="quarter" idx="12"/>
          </p:nvPr>
        </p:nvSpPr>
        <p:spPr/>
        <p:txBody>
          <a:bodyPr/>
          <a:lstStyle/>
          <a:p>
            <a:fld id="{633BDA97-E250-46D3-B602-CD2A4F0CDE63}" type="slidenum">
              <a:rPr lang="de-DE" smtClean="0"/>
              <a:pPr/>
              <a:t>23</a:t>
            </a:fld>
            <a:endParaRPr lang="de-DE" dirty="0"/>
          </a:p>
        </p:txBody>
      </p:sp>
    </p:spTree>
    <p:extLst>
      <p:ext uri="{BB962C8B-B14F-4D97-AF65-F5344CB8AC3E}">
        <p14:creationId xmlns:p14="http://schemas.microsoft.com/office/powerpoint/2010/main" val="118156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8710F-5206-4D1D-BAB9-4AEEB794EBDB}"/>
              </a:ext>
            </a:extLst>
          </p:cNvPr>
          <p:cNvSpPr>
            <a:spLocks noGrp="1"/>
          </p:cNvSpPr>
          <p:nvPr>
            <p:ph type="title"/>
          </p:nvPr>
        </p:nvSpPr>
        <p:spPr/>
        <p:txBody>
          <a:bodyPr/>
          <a:lstStyle/>
          <a:p>
            <a:r>
              <a:rPr lang="nl-NL" dirty="0"/>
              <a:t>5.0 leerdoelen</a:t>
            </a:r>
          </a:p>
        </p:txBody>
      </p:sp>
      <p:sp>
        <p:nvSpPr>
          <p:cNvPr id="3" name="Tijdelijke aanduiding voor inhoud 2">
            <a:extLst>
              <a:ext uri="{FF2B5EF4-FFF2-40B4-BE49-F238E27FC236}">
                <a16:creationId xmlns:a16="http://schemas.microsoft.com/office/drawing/2014/main" id="{602A10D0-862C-4032-9207-DE1CF5097F63}"/>
              </a:ext>
            </a:extLst>
          </p:cNvPr>
          <p:cNvSpPr>
            <a:spLocks noGrp="1"/>
          </p:cNvSpPr>
          <p:nvPr>
            <p:ph idx="1"/>
          </p:nvPr>
        </p:nvSpPr>
        <p:spPr/>
        <p:txBody>
          <a:bodyPr/>
          <a:lstStyle/>
          <a:p>
            <a:r>
              <a:rPr lang="nl-NL" dirty="0"/>
              <a:t>Onderzoekenhouding </a:t>
            </a:r>
          </a:p>
          <a:p>
            <a:r>
              <a:rPr lang="nl-NL" dirty="0"/>
              <a:t>Maakt kennis met het maken van een lichtberekening op papier</a:t>
            </a:r>
          </a:p>
          <a:p>
            <a:r>
              <a:rPr lang="nl-NL" dirty="0"/>
              <a:t>Kan uitleggen hoe je een lichtberekening maakt</a:t>
            </a:r>
          </a:p>
          <a:p>
            <a:r>
              <a:rPr lang="nl-NL" dirty="0"/>
              <a:t>Kan energie prijs berekenen van </a:t>
            </a:r>
            <a:r>
              <a:rPr lang="nl-NL" dirty="0" err="1"/>
              <a:t>verlichtsarmaturen</a:t>
            </a:r>
            <a:endParaRPr lang="nl-NL" dirty="0"/>
          </a:p>
          <a:p>
            <a:r>
              <a:rPr lang="nl-NL" dirty="0"/>
              <a:t>Kan een lichtberekening maken in </a:t>
            </a:r>
            <a:r>
              <a:rPr lang="nl-NL" dirty="0" err="1"/>
              <a:t>Dialux</a:t>
            </a:r>
            <a:endParaRPr lang="nl-NL" dirty="0"/>
          </a:p>
          <a:p>
            <a:r>
              <a:rPr lang="nl-NL" dirty="0"/>
              <a:t>Presenteren  eigen ontwerp</a:t>
            </a:r>
          </a:p>
          <a:p>
            <a:pPr marL="457200" lvl="1" indent="0">
              <a:buNone/>
            </a:pPr>
            <a:endParaRPr lang="nl-NL" dirty="0"/>
          </a:p>
          <a:p>
            <a:pPr marL="0" indent="0">
              <a:buNone/>
            </a:pPr>
            <a:endParaRPr lang="nl-NL" dirty="0"/>
          </a:p>
          <a:p>
            <a:endParaRPr lang="nl-NL" dirty="0"/>
          </a:p>
        </p:txBody>
      </p:sp>
      <p:sp>
        <p:nvSpPr>
          <p:cNvPr id="4" name="Tijdelijke aanduiding voor dianummer 3">
            <a:extLst>
              <a:ext uri="{FF2B5EF4-FFF2-40B4-BE49-F238E27FC236}">
                <a16:creationId xmlns:a16="http://schemas.microsoft.com/office/drawing/2014/main" id="{F4B46FE5-8AFB-4AC2-990C-950093282495}"/>
              </a:ext>
            </a:extLst>
          </p:cNvPr>
          <p:cNvSpPr>
            <a:spLocks noGrp="1"/>
          </p:cNvSpPr>
          <p:nvPr>
            <p:ph type="sldNum" sz="quarter" idx="12"/>
          </p:nvPr>
        </p:nvSpPr>
        <p:spPr/>
        <p:txBody>
          <a:bodyPr/>
          <a:lstStyle/>
          <a:p>
            <a:fld id="{633BDA97-E250-46D3-B602-CD2A4F0CDE63}" type="slidenum">
              <a:rPr lang="de-DE" smtClean="0"/>
              <a:pPr/>
              <a:t>3</a:t>
            </a:fld>
            <a:endParaRPr lang="de-DE" dirty="0"/>
          </a:p>
        </p:txBody>
      </p:sp>
    </p:spTree>
    <p:extLst>
      <p:ext uri="{BB962C8B-B14F-4D97-AF65-F5344CB8AC3E}">
        <p14:creationId xmlns:p14="http://schemas.microsoft.com/office/powerpoint/2010/main" val="294107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BA4E7-89C7-4426-8AED-D7DC16ED99AE}"/>
              </a:ext>
            </a:extLst>
          </p:cNvPr>
          <p:cNvSpPr>
            <a:spLocks noGrp="1"/>
          </p:cNvSpPr>
          <p:nvPr>
            <p:ph type="title"/>
          </p:nvPr>
        </p:nvSpPr>
        <p:spPr/>
        <p:txBody>
          <a:bodyPr/>
          <a:lstStyle/>
          <a:p>
            <a:r>
              <a:rPr lang="nl-NL" dirty="0"/>
              <a:t>5.0 activiteiten</a:t>
            </a:r>
          </a:p>
        </p:txBody>
      </p:sp>
      <p:sp>
        <p:nvSpPr>
          <p:cNvPr id="3" name="Tijdelijke aanduiding voor inhoud 2">
            <a:extLst>
              <a:ext uri="{FF2B5EF4-FFF2-40B4-BE49-F238E27FC236}">
                <a16:creationId xmlns:a16="http://schemas.microsoft.com/office/drawing/2014/main" id="{382EE5F6-202C-4B03-AEF2-6C593C814239}"/>
              </a:ext>
            </a:extLst>
          </p:cNvPr>
          <p:cNvSpPr>
            <a:spLocks noGrp="1"/>
          </p:cNvSpPr>
          <p:nvPr>
            <p:ph idx="1"/>
          </p:nvPr>
        </p:nvSpPr>
        <p:spPr/>
        <p:txBody>
          <a:bodyPr/>
          <a:lstStyle/>
          <a:p>
            <a:r>
              <a:rPr lang="nl-NL" dirty="0"/>
              <a:t>Licht Berekening op papier</a:t>
            </a:r>
          </a:p>
          <a:p>
            <a:r>
              <a:rPr lang="nl-NL" dirty="0"/>
              <a:t>Lichtberekening in </a:t>
            </a:r>
            <a:r>
              <a:rPr lang="nl-NL" dirty="0" err="1"/>
              <a:t>Dialux</a:t>
            </a:r>
            <a:endParaRPr lang="nl-NL" dirty="0"/>
          </a:p>
          <a:p>
            <a:r>
              <a:rPr lang="nl-NL" dirty="0"/>
              <a:t>Presenteren eigen ontwerp </a:t>
            </a:r>
          </a:p>
          <a:p>
            <a:endParaRPr lang="nl-NL" dirty="0"/>
          </a:p>
          <a:p>
            <a:endParaRPr lang="nl-NL" dirty="0"/>
          </a:p>
        </p:txBody>
      </p:sp>
      <p:sp>
        <p:nvSpPr>
          <p:cNvPr id="4" name="Tijdelijke aanduiding voor dianummer 3">
            <a:extLst>
              <a:ext uri="{FF2B5EF4-FFF2-40B4-BE49-F238E27FC236}">
                <a16:creationId xmlns:a16="http://schemas.microsoft.com/office/drawing/2014/main" id="{DDDE0203-EEBF-4CE5-A32B-20A4F3710B69}"/>
              </a:ext>
            </a:extLst>
          </p:cNvPr>
          <p:cNvSpPr>
            <a:spLocks noGrp="1"/>
          </p:cNvSpPr>
          <p:nvPr>
            <p:ph type="sldNum" sz="quarter" idx="12"/>
          </p:nvPr>
        </p:nvSpPr>
        <p:spPr/>
        <p:txBody>
          <a:bodyPr/>
          <a:lstStyle/>
          <a:p>
            <a:fld id="{633BDA97-E250-46D3-B602-CD2A4F0CDE63}" type="slidenum">
              <a:rPr lang="de-DE" smtClean="0"/>
              <a:pPr/>
              <a:t>4</a:t>
            </a:fld>
            <a:endParaRPr lang="de-DE" dirty="0"/>
          </a:p>
        </p:txBody>
      </p:sp>
    </p:spTree>
    <p:extLst>
      <p:ext uri="{BB962C8B-B14F-4D97-AF65-F5344CB8AC3E}">
        <p14:creationId xmlns:p14="http://schemas.microsoft.com/office/powerpoint/2010/main" val="200589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F9E736-9FBC-4B09-BA93-0EBD0573E87B}"/>
              </a:ext>
            </a:extLst>
          </p:cNvPr>
          <p:cNvSpPr>
            <a:spLocks noGrp="1"/>
          </p:cNvSpPr>
          <p:nvPr>
            <p:ph type="title"/>
          </p:nvPr>
        </p:nvSpPr>
        <p:spPr/>
        <p:txBody>
          <a:bodyPr/>
          <a:lstStyle/>
          <a:p>
            <a:r>
              <a:rPr lang="nl-NL" dirty="0"/>
              <a:t>5.0 Voorbeeld: lichtberekening op papier</a:t>
            </a:r>
          </a:p>
        </p:txBody>
      </p:sp>
      <p:sp>
        <p:nvSpPr>
          <p:cNvPr id="3" name="Tijdelijke aanduiding voor inhoud 2">
            <a:extLst>
              <a:ext uri="{FF2B5EF4-FFF2-40B4-BE49-F238E27FC236}">
                <a16:creationId xmlns:a16="http://schemas.microsoft.com/office/drawing/2014/main" id="{19198FA0-12A1-49AB-BB09-CCF84CE615C5}"/>
              </a:ext>
            </a:extLst>
          </p:cNvPr>
          <p:cNvSpPr>
            <a:spLocks noGrp="1"/>
          </p:cNvSpPr>
          <p:nvPr>
            <p:ph idx="1"/>
          </p:nvPr>
        </p:nvSpPr>
        <p:spPr/>
        <p:txBody>
          <a:bodyPr>
            <a:normAutofit fontScale="85000" lnSpcReduction="20000"/>
          </a:bodyPr>
          <a:lstStyle/>
          <a:p>
            <a:r>
              <a:rPr lang="nl-NL" dirty="0"/>
              <a:t>De computerruimte van een school wordt verlicht door 12 plafondarmaturen, type inbouw van 1 x 28 W.</a:t>
            </a:r>
          </a:p>
          <a:p>
            <a:r>
              <a:rPr lang="nl-NL" dirty="0"/>
              <a:t>Deze lampen hebben elk een specifieke lichtstroom van 100 lm/W en een armatuurrendement van 68 %</a:t>
            </a:r>
          </a:p>
          <a:p>
            <a:r>
              <a:rPr lang="nl-NL" dirty="0"/>
              <a:t>In de bijlage 2 zijn de fabrieksgegevens vermeld van een gelijksoortig armatuur met een armatuurrendement van 60 %</a:t>
            </a:r>
          </a:p>
          <a:p>
            <a:r>
              <a:rPr lang="nl-NL" dirty="0"/>
              <a:t>De lengte en breedte van de ruimte zijn 9,0 x 7,0 meter. </a:t>
            </a:r>
          </a:p>
          <a:p>
            <a:r>
              <a:rPr lang="nl-NL" dirty="0"/>
              <a:t>Het plafond bevindt zich op een hoogte 2,8 meter.</a:t>
            </a:r>
          </a:p>
          <a:p>
            <a:r>
              <a:rPr lang="nl-NL" dirty="0"/>
              <a:t>Het werkvlak bevindt zich 0,8 meter boven de vloer.</a:t>
            </a:r>
          </a:p>
          <a:p>
            <a:r>
              <a:rPr lang="nl-NL" dirty="0"/>
              <a:t>De reflectiefactoren zijn: van het plafond 0,7 van de wanden 0,5 van het werkvlak 0,1</a:t>
            </a:r>
          </a:p>
          <a:p>
            <a:r>
              <a:rPr lang="nl-NL" dirty="0"/>
              <a:t>De vervuiling in deze ruimte is gering. De onderhoudsperiode is 2 jaar.</a:t>
            </a:r>
          </a:p>
          <a:p>
            <a:r>
              <a:rPr lang="nl-NL" dirty="0"/>
              <a:t>De gelijkmatigheidsindex is 0,75.</a:t>
            </a:r>
          </a:p>
          <a:p>
            <a:endParaRPr lang="nl-NL" dirty="0"/>
          </a:p>
        </p:txBody>
      </p:sp>
      <p:sp>
        <p:nvSpPr>
          <p:cNvPr id="4" name="Tijdelijke aanduiding voor dianummer 3">
            <a:extLst>
              <a:ext uri="{FF2B5EF4-FFF2-40B4-BE49-F238E27FC236}">
                <a16:creationId xmlns:a16="http://schemas.microsoft.com/office/drawing/2014/main" id="{5C87E166-0CCB-4F7A-8660-A27390DCDE68}"/>
              </a:ext>
            </a:extLst>
          </p:cNvPr>
          <p:cNvSpPr>
            <a:spLocks noGrp="1"/>
          </p:cNvSpPr>
          <p:nvPr>
            <p:ph type="sldNum" sz="quarter" idx="12"/>
          </p:nvPr>
        </p:nvSpPr>
        <p:spPr/>
        <p:txBody>
          <a:bodyPr/>
          <a:lstStyle/>
          <a:p>
            <a:fld id="{633BDA97-E250-46D3-B602-CD2A4F0CDE63}" type="slidenum">
              <a:rPr lang="de-DE" smtClean="0"/>
              <a:pPr/>
              <a:t>5</a:t>
            </a:fld>
            <a:endParaRPr lang="de-DE" dirty="0"/>
          </a:p>
        </p:txBody>
      </p:sp>
    </p:spTree>
    <p:extLst>
      <p:ext uri="{BB962C8B-B14F-4D97-AF65-F5344CB8AC3E}">
        <p14:creationId xmlns:p14="http://schemas.microsoft.com/office/powerpoint/2010/main" val="451862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CF956-F119-4C3C-99C3-6C2FE08D0D32}"/>
              </a:ext>
            </a:extLst>
          </p:cNvPr>
          <p:cNvSpPr>
            <a:spLocks noGrp="1"/>
          </p:cNvSpPr>
          <p:nvPr>
            <p:ph type="title"/>
          </p:nvPr>
        </p:nvSpPr>
        <p:spPr/>
        <p:txBody>
          <a:bodyPr/>
          <a:lstStyle/>
          <a:p>
            <a:r>
              <a:rPr lang="nl-NL" dirty="0"/>
              <a:t>5.0 Voorbeeld: lichtberekening op papier</a:t>
            </a:r>
          </a:p>
        </p:txBody>
      </p:sp>
      <p:sp>
        <p:nvSpPr>
          <p:cNvPr id="3" name="Tijdelijke aanduiding voor inhoud 2">
            <a:extLst>
              <a:ext uri="{FF2B5EF4-FFF2-40B4-BE49-F238E27FC236}">
                <a16:creationId xmlns:a16="http://schemas.microsoft.com/office/drawing/2014/main" id="{EC2795E7-FDB9-4031-AAA2-0932618B92D8}"/>
              </a:ext>
            </a:extLst>
          </p:cNvPr>
          <p:cNvSpPr>
            <a:spLocks noGrp="1"/>
          </p:cNvSpPr>
          <p:nvPr>
            <p:ph idx="1"/>
          </p:nvPr>
        </p:nvSpPr>
        <p:spPr/>
        <p:txBody>
          <a:bodyPr/>
          <a:lstStyle/>
          <a:p>
            <a:r>
              <a:rPr lang="nl-NL" dirty="0"/>
              <a:t>Gevraagd: 	</a:t>
            </a:r>
          </a:p>
          <a:p>
            <a:r>
              <a:rPr lang="nl-NL" dirty="0"/>
              <a:t>1. De lichtstroom van één armatuur.</a:t>
            </a:r>
          </a:p>
          <a:p>
            <a:r>
              <a:rPr lang="nl-NL" dirty="0"/>
              <a:t>2. De standaard verlichtingssterkte op het werkvlak na 2 jaar.</a:t>
            </a:r>
          </a:p>
          <a:p>
            <a:r>
              <a:rPr lang="nl-NL" dirty="0"/>
              <a:t>3. De standaard verlichtingssterkte op het werkvlak bij oplevering.</a:t>
            </a:r>
          </a:p>
          <a:p>
            <a:endParaRPr lang="nl-NL" dirty="0"/>
          </a:p>
        </p:txBody>
      </p:sp>
      <p:sp>
        <p:nvSpPr>
          <p:cNvPr id="4" name="Tijdelijke aanduiding voor dianummer 3">
            <a:extLst>
              <a:ext uri="{FF2B5EF4-FFF2-40B4-BE49-F238E27FC236}">
                <a16:creationId xmlns:a16="http://schemas.microsoft.com/office/drawing/2014/main" id="{A930738C-518D-4F30-9A0A-5FB65FD6C207}"/>
              </a:ext>
            </a:extLst>
          </p:cNvPr>
          <p:cNvSpPr>
            <a:spLocks noGrp="1"/>
          </p:cNvSpPr>
          <p:nvPr>
            <p:ph type="sldNum" sz="quarter" idx="12"/>
          </p:nvPr>
        </p:nvSpPr>
        <p:spPr/>
        <p:txBody>
          <a:bodyPr/>
          <a:lstStyle/>
          <a:p>
            <a:fld id="{633BDA97-E250-46D3-B602-CD2A4F0CDE63}" type="slidenum">
              <a:rPr lang="de-DE" smtClean="0"/>
              <a:pPr/>
              <a:t>6</a:t>
            </a:fld>
            <a:endParaRPr lang="de-DE" dirty="0"/>
          </a:p>
        </p:txBody>
      </p:sp>
    </p:spTree>
    <p:extLst>
      <p:ext uri="{BB962C8B-B14F-4D97-AF65-F5344CB8AC3E}">
        <p14:creationId xmlns:p14="http://schemas.microsoft.com/office/powerpoint/2010/main" val="233604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4E0F9-B1F9-4C59-AB81-8FF4E5D4DDC7}"/>
              </a:ext>
            </a:extLst>
          </p:cNvPr>
          <p:cNvSpPr>
            <a:spLocks noGrp="1"/>
          </p:cNvSpPr>
          <p:nvPr>
            <p:ph type="title"/>
          </p:nvPr>
        </p:nvSpPr>
        <p:spPr/>
        <p:txBody>
          <a:bodyPr/>
          <a:lstStyle/>
          <a:p>
            <a:r>
              <a:rPr lang="nl-NL" dirty="0"/>
              <a:t>5.0 Voorbeeld: lichtberekening op papier 1-5</a:t>
            </a:r>
          </a:p>
        </p:txBody>
      </p:sp>
      <p:sp>
        <p:nvSpPr>
          <p:cNvPr id="3" name="Tijdelijke aanduiding voor inhoud 2">
            <a:extLst>
              <a:ext uri="{FF2B5EF4-FFF2-40B4-BE49-F238E27FC236}">
                <a16:creationId xmlns:a16="http://schemas.microsoft.com/office/drawing/2014/main" id="{6D19D390-01D1-4235-B39A-E374D64729B0}"/>
              </a:ext>
            </a:extLst>
          </p:cNvPr>
          <p:cNvSpPr>
            <a:spLocks noGrp="1"/>
          </p:cNvSpPr>
          <p:nvPr>
            <p:ph idx="1"/>
          </p:nvPr>
        </p:nvSpPr>
        <p:spPr/>
        <p:txBody>
          <a:bodyPr/>
          <a:lstStyle/>
          <a:p>
            <a:r>
              <a:rPr lang="nl-NL" dirty="0"/>
              <a:t>Uitwerking</a:t>
            </a:r>
          </a:p>
          <a:p>
            <a:endParaRPr lang="nl-NL" dirty="0"/>
          </a:p>
        </p:txBody>
      </p:sp>
      <p:sp>
        <p:nvSpPr>
          <p:cNvPr id="4" name="Tijdelijke aanduiding voor dianummer 3">
            <a:extLst>
              <a:ext uri="{FF2B5EF4-FFF2-40B4-BE49-F238E27FC236}">
                <a16:creationId xmlns:a16="http://schemas.microsoft.com/office/drawing/2014/main" id="{4CE015AC-E0D8-4924-8A7B-142B666261D3}"/>
              </a:ext>
            </a:extLst>
          </p:cNvPr>
          <p:cNvSpPr>
            <a:spLocks noGrp="1"/>
          </p:cNvSpPr>
          <p:nvPr>
            <p:ph type="sldNum" sz="quarter" idx="12"/>
          </p:nvPr>
        </p:nvSpPr>
        <p:spPr/>
        <p:txBody>
          <a:bodyPr/>
          <a:lstStyle/>
          <a:p>
            <a:fld id="{633BDA97-E250-46D3-B602-CD2A4F0CDE63}" type="slidenum">
              <a:rPr lang="de-DE" smtClean="0"/>
              <a:pPr/>
              <a:t>7</a:t>
            </a:fld>
            <a:endParaRPr lang="de-DE" dirty="0"/>
          </a:p>
        </p:txBody>
      </p:sp>
      <p:pic>
        <p:nvPicPr>
          <p:cNvPr id="5" name="Afbeelding 4">
            <a:extLst>
              <a:ext uri="{FF2B5EF4-FFF2-40B4-BE49-F238E27FC236}">
                <a16:creationId xmlns:a16="http://schemas.microsoft.com/office/drawing/2014/main" id="{97B9339C-73D8-4ED8-A851-68437EEC20E9}"/>
              </a:ext>
            </a:extLst>
          </p:cNvPr>
          <p:cNvPicPr>
            <a:picLocks noChangeAspect="1"/>
          </p:cNvPicPr>
          <p:nvPr/>
        </p:nvPicPr>
        <p:blipFill>
          <a:blip r:embed="rId2"/>
          <a:stretch>
            <a:fillRect/>
          </a:stretch>
        </p:blipFill>
        <p:spPr>
          <a:xfrm>
            <a:off x="545968" y="2552699"/>
            <a:ext cx="10528079" cy="26905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28422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C98CA-6BE1-4A9F-8FED-50E8B75D15DC}"/>
              </a:ext>
            </a:extLst>
          </p:cNvPr>
          <p:cNvSpPr>
            <a:spLocks noGrp="1"/>
          </p:cNvSpPr>
          <p:nvPr>
            <p:ph type="title"/>
          </p:nvPr>
        </p:nvSpPr>
        <p:spPr/>
        <p:txBody>
          <a:bodyPr/>
          <a:lstStyle/>
          <a:p>
            <a:r>
              <a:rPr lang="nl-NL" dirty="0"/>
              <a:t>5.0 Voorbeeld: lichtberekening op papier 2-5</a:t>
            </a:r>
          </a:p>
        </p:txBody>
      </p:sp>
      <p:sp>
        <p:nvSpPr>
          <p:cNvPr id="3" name="Tijdelijke aanduiding voor inhoud 2">
            <a:extLst>
              <a:ext uri="{FF2B5EF4-FFF2-40B4-BE49-F238E27FC236}">
                <a16:creationId xmlns:a16="http://schemas.microsoft.com/office/drawing/2014/main" id="{4DBD2416-D2CF-40C1-969C-88BC6E3B4F3D}"/>
              </a:ext>
            </a:extLst>
          </p:cNvPr>
          <p:cNvSpPr>
            <a:spLocks noGrp="1"/>
          </p:cNvSpPr>
          <p:nvPr>
            <p:ph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988DFE4-D2AE-4615-BACC-FE6ACE95DF7F}"/>
              </a:ext>
            </a:extLst>
          </p:cNvPr>
          <p:cNvSpPr>
            <a:spLocks noGrp="1"/>
          </p:cNvSpPr>
          <p:nvPr>
            <p:ph type="sldNum" sz="quarter" idx="12"/>
          </p:nvPr>
        </p:nvSpPr>
        <p:spPr/>
        <p:txBody>
          <a:bodyPr/>
          <a:lstStyle/>
          <a:p>
            <a:fld id="{633BDA97-E250-46D3-B602-CD2A4F0CDE63}" type="slidenum">
              <a:rPr lang="de-DE" smtClean="0"/>
              <a:pPr/>
              <a:t>8</a:t>
            </a:fld>
            <a:endParaRPr lang="de-DE" dirty="0"/>
          </a:p>
        </p:txBody>
      </p:sp>
      <p:pic>
        <p:nvPicPr>
          <p:cNvPr id="5" name="Afbeelding 4">
            <a:extLst>
              <a:ext uri="{FF2B5EF4-FFF2-40B4-BE49-F238E27FC236}">
                <a16:creationId xmlns:a16="http://schemas.microsoft.com/office/drawing/2014/main" id="{B79B1F6D-CD31-4D2D-A90B-905D19AB770B}"/>
              </a:ext>
            </a:extLst>
          </p:cNvPr>
          <p:cNvPicPr>
            <a:picLocks noChangeAspect="1"/>
          </p:cNvPicPr>
          <p:nvPr/>
        </p:nvPicPr>
        <p:blipFill>
          <a:blip r:embed="rId2"/>
          <a:stretch>
            <a:fillRect/>
          </a:stretch>
        </p:blipFill>
        <p:spPr>
          <a:xfrm>
            <a:off x="283607" y="1375569"/>
            <a:ext cx="11624784" cy="2930271"/>
          </a:xfrm>
          <a:prstGeom prst="rect">
            <a:avLst/>
          </a:prstGeom>
          <a:ln>
            <a:noFill/>
          </a:ln>
          <a:effectLst>
            <a:outerShdw blurRad="190500" algn="tl" rotWithShape="0">
              <a:srgbClr val="000000">
                <a:alpha val="70000"/>
              </a:srgbClr>
            </a:outerShdw>
          </a:effectLst>
        </p:spPr>
      </p:pic>
      <p:pic>
        <p:nvPicPr>
          <p:cNvPr id="6" name="Afbeelding 5">
            <a:extLst>
              <a:ext uri="{FF2B5EF4-FFF2-40B4-BE49-F238E27FC236}">
                <a16:creationId xmlns:a16="http://schemas.microsoft.com/office/drawing/2014/main" id="{2379C5F0-D3A3-451E-B045-19B37FE25770}"/>
              </a:ext>
            </a:extLst>
          </p:cNvPr>
          <p:cNvPicPr>
            <a:picLocks noChangeAspect="1"/>
          </p:cNvPicPr>
          <p:nvPr/>
        </p:nvPicPr>
        <p:blipFill>
          <a:blip r:embed="rId3"/>
          <a:stretch>
            <a:fillRect/>
          </a:stretch>
        </p:blipFill>
        <p:spPr>
          <a:xfrm>
            <a:off x="283607" y="3647013"/>
            <a:ext cx="4710111" cy="22145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6208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9905A-BC12-4198-97AF-817057AEC426}"/>
              </a:ext>
            </a:extLst>
          </p:cNvPr>
          <p:cNvSpPr>
            <a:spLocks noGrp="1"/>
          </p:cNvSpPr>
          <p:nvPr>
            <p:ph type="title"/>
          </p:nvPr>
        </p:nvSpPr>
        <p:spPr/>
        <p:txBody>
          <a:bodyPr/>
          <a:lstStyle/>
          <a:p>
            <a:r>
              <a:rPr lang="nl-NL" dirty="0"/>
              <a:t>5.0 Voorbeeld: lichtberekening op papier 3-5</a:t>
            </a:r>
          </a:p>
        </p:txBody>
      </p:sp>
      <p:pic>
        <p:nvPicPr>
          <p:cNvPr id="5" name="Tijdelijke aanduiding voor inhoud 4">
            <a:extLst>
              <a:ext uri="{FF2B5EF4-FFF2-40B4-BE49-F238E27FC236}">
                <a16:creationId xmlns:a16="http://schemas.microsoft.com/office/drawing/2014/main" id="{B0418663-6446-4009-A592-F95D77626C75}"/>
              </a:ext>
            </a:extLst>
          </p:cNvPr>
          <p:cNvPicPr>
            <a:picLocks noGrp="1" noChangeAspect="1"/>
          </p:cNvPicPr>
          <p:nvPr>
            <p:ph idx="1"/>
          </p:nvPr>
        </p:nvPicPr>
        <p:blipFill>
          <a:blip r:embed="rId2"/>
          <a:stretch>
            <a:fillRect/>
          </a:stretch>
        </p:blipFill>
        <p:spPr>
          <a:xfrm>
            <a:off x="592880" y="2164184"/>
            <a:ext cx="10550398" cy="1376683"/>
          </a:xfrm>
          <a:prstGeom prst="rect">
            <a:avLst/>
          </a:prstGeom>
          <a:ln>
            <a:noFill/>
          </a:ln>
          <a:effectLst>
            <a:outerShdw blurRad="190500" algn="tl" rotWithShape="0">
              <a:srgbClr val="000000">
                <a:alpha val="70000"/>
              </a:srgbClr>
            </a:outerShdw>
          </a:effectLst>
        </p:spPr>
      </p:pic>
      <p:sp>
        <p:nvSpPr>
          <p:cNvPr id="4" name="Tijdelijke aanduiding voor dianummer 3">
            <a:extLst>
              <a:ext uri="{FF2B5EF4-FFF2-40B4-BE49-F238E27FC236}">
                <a16:creationId xmlns:a16="http://schemas.microsoft.com/office/drawing/2014/main" id="{51E9408F-5A38-492B-B4EA-759FFA3582CE}"/>
              </a:ext>
            </a:extLst>
          </p:cNvPr>
          <p:cNvSpPr>
            <a:spLocks noGrp="1"/>
          </p:cNvSpPr>
          <p:nvPr>
            <p:ph type="sldNum" sz="quarter" idx="12"/>
          </p:nvPr>
        </p:nvSpPr>
        <p:spPr/>
        <p:txBody>
          <a:bodyPr/>
          <a:lstStyle/>
          <a:p>
            <a:fld id="{633BDA97-E250-46D3-B602-CD2A4F0CDE63}" type="slidenum">
              <a:rPr lang="de-DE" smtClean="0"/>
              <a:pPr/>
              <a:t>9</a:t>
            </a:fld>
            <a:endParaRPr lang="de-DE" dirty="0"/>
          </a:p>
        </p:txBody>
      </p:sp>
    </p:spTree>
    <p:extLst>
      <p:ext uri="{BB962C8B-B14F-4D97-AF65-F5344CB8AC3E}">
        <p14:creationId xmlns:p14="http://schemas.microsoft.com/office/powerpoint/2010/main" val="296786667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238C49EC1BE1468FFB1E1A4CA3AE2C" ma:contentTypeVersion="2" ma:contentTypeDescription="Een nieuw document maken." ma:contentTypeScope="" ma:versionID="cd464103201bed0593403d10fed3490c">
  <xsd:schema xmlns:xsd="http://www.w3.org/2001/XMLSchema" xmlns:xs="http://www.w3.org/2001/XMLSchema" xmlns:p="http://schemas.microsoft.com/office/2006/metadata/properties" xmlns:ns2="53a3d3d9-87fa-4f0f-87e0-697446d9087e" targetNamespace="http://schemas.microsoft.com/office/2006/metadata/properties" ma:root="true" ma:fieldsID="2062648a79486f91415b4b294a2cc4f2" ns2:_="">
    <xsd:import namespace="53a3d3d9-87fa-4f0f-87e0-697446d9087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3d3d9-87fa-4f0f-87e0-697446d90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29A35B-F9F7-4240-8C51-8D1D0975F4A9}">
  <ds:schemaRefs>
    <ds:schemaRef ds:uri="http://schemas.microsoft.com/sharepoint/v3/contenttype/forms"/>
  </ds:schemaRefs>
</ds:datastoreItem>
</file>

<file path=customXml/itemProps2.xml><?xml version="1.0" encoding="utf-8"?>
<ds:datastoreItem xmlns:ds="http://schemas.openxmlformats.org/officeDocument/2006/customXml" ds:itemID="{904919F9-1E72-43EB-8754-DE7F234E628F}"/>
</file>

<file path=customXml/itemProps3.xml><?xml version="1.0" encoding="utf-8"?>
<ds:datastoreItem xmlns:ds="http://schemas.openxmlformats.org/officeDocument/2006/customXml" ds:itemID="{BA039629-B0C9-43BD-B5B2-F429F13C95A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592</Words>
  <Application>Microsoft Office PowerPoint</Application>
  <PresentationFormat>Breedbeeld</PresentationFormat>
  <Paragraphs>106</Paragraphs>
  <Slides>23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Calibri Light</vt:lpstr>
      <vt:lpstr>Franklin Gothic Book</vt:lpstr>
      <vt:lpstr>Franklin Gothic Demi</vt:lpstr>
      <vt:lpstr>Office</vt:lpstr>
      <vt:lpstr>Lighting</vt:lpstr>
      <vt:lpstr>5.0 Lesson 5  / Lichtberekening</vt:lpstr>
      <vt:lpstr>5.0 leerdoelen</vt:lpstr>
      <vt:lpstr>5.0 activiteiten</vt:lpstr>
      <vt:lpstr>5.0 Voorbeeld: lichtberekening op papier</vt:lpstr>
      <vt:lpstr>5.0 Voorbeeld: lichtberekening op papier</vt:lpstr>
      <vt:lpstr>5.0 Voorbeeld: lichtberekening op papier 1-5</vt:lpstr>
      <vt:lpstr>5.0 Voorbeeld: lichtberekening op papier 2-5</vt:lpstr>
      <vt:lpstr>5.0 Voorbeeld: lichtberekening op papier 3-5</vt:lpstr>
      <vt:lpstr>5.0 Voorbeeld: lichtberekening op papier 4-5</vt:lpstr>
      <vt:lpstr>5.0 Voorbeeld: lichtberekening op papier 5-5</vt:lpstr>
      <vt:lpstr>5.0 Resultaat</vt:lpstr>
      <vt:lpstr>5.0 Opdracht 1</vt:lpstr>
      <vt:lpstr>5.0 Maak de volgende opgave</vt:lpstr>
      <vt:lpstr>5.1 DIALUX</vt:lpstr>
      <vt:lpstr>5.1 dialux evo 8.2. https://www.dial.de/en/dialux-desktop/download/</vt:lpstr>
      <vt:lpstr>5.1 filmpje</vt:lpstr>
      <vt:lpstr>5.1 Vervolg video CAD</vt:lpstr>
      <vt:lpstr>5.1 Opdracht 2</vt:lpstr>
      <vt:lpstr>5.1 Maak de volgende opgave</vt:lpstr>
      <vt:lpstr>5.2 Opdracht 3</vt:lpstr>
      <vt:lpstr>Afsluiting</vt:lpstr>
      <vt:lpstr>Einde les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dc:title>
  <dc:creator>Boomgaarden, Richard</dc:creator>
  <cp:lastModifiedBy>Boomgaarden, Richard</cp:lastModifiedBy>
  <cp:revision>3</cp:revision>
  <dcterms:created xsi:type="dcterms:W3CDTF">2020-01-17T11:06:46Z</dcterms:created>
  <dcterms:modified xsi:type="dcterms:W3CDTF">2020-01-17T11:20:44Z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0x01010092238C49EC1BE1468FFB1E1A4CA3AE2C</vt:lpwstr>
  </property>
</Properties>
</file>